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3"/>
  </p:notesMasterIdLst>
  <p:sldIdLst>
    <p:sldId id="256" r:id="rId2"/>
    <p:sldId id="266" r:id="rId3"/>
    <p:sldId id="257" r:id="rId4"/>
    <p:sldId id="258" r:id="rId5"/>
    <p:sldId id="259" r:id="rId6"/>
    <p:sldId id="260" r:id="rId7"/>
    <p:sldId id="261" r:id="rId8"/>
    <p:sldId id="262" r:id="rId9"/>
    <p:sldId id="263" r:id="rId10"/>
    <p:sldId id="264" r:id="rId11"/>
    <p:sldId id="265" r:id="rId12"/>
  </p:sldIdLst>
  <p:sldSz cx="14630400" cy="8229600"/>
  <p:notesSz cx="8229600" cy="14630400"/>
  <p:embeddedFontLst>
    <p:embeddedFont>
      <p:font typeface="Overpass" panose="020B0604020202020204" charset="0"/>
      <p:regular r:id="rId1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p:scale>
          <a:sx n="75" d="100"/>
          <a:sy n="75" d="100"/>
        </p:scale>
        <p:origin x="1338" y="6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398848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AFA"/>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AFA"/>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AFA"/>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AFA"/>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AFA"/>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AFA"/>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AFA"/>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AFA"/>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AFA"/>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AFA"/>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AFA"/>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10.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4.png"/><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20.png"/><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8.xml"/><Relationship Id="rId6" Type="http://schemas.openxmlformats.org/officeDocument/2006/relationships/image" Target="../media/image4.png"/><Relationship Id="rId5" Type="http://schemas.openxmlformats.org/officeDocument/2006/relationships/image" Target="../media/image23.png"/><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9.xml"/><Relationship Id="rId6" Type="http://schemas.openxmlformats.org/officeDocument/2006/relationships/image" Target="../media/image4.png"/><Relationship Id="rId5" Type="http://schemas.openxmlformats.org/officeDocument/2006/relationships/image" Target="../media/image26.png"/><Relationship Id="rId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pic>
        <p:nvPicPr>
          <p:cNvPr id="3" name="Image 1" descr="preencoded.png"/>
          <p:cNvPicPr>
            <a:picLocks noChangeAspect="1"/>
          </p:cNvPicPr>
          <p:nvPr/>
        </p:nvPicPr>
        <p:blipFill>
          <a:blip r:embed="rId4"/>
          <a:stretch>
            <a:fillRect/>
          </a:stretch>
        </p:blipFill>
        <p:spPr>
          <a:xfrm>
            <a:off x="793790" y="1115854"/>
            <a:ext cx="3095982" cy="1739622"/>
          </a:xfrm>
          <a:prstGeom prst="rect">
            <a:avLst/>
          </a:prstGeom>
        </p:spPr>
      </p:pic>
      <p:sp>
        <p:nvSpPr>
          <p:cNvPr id="4" name="Text 0"/>
          <p:cNvSpPr/>
          <p:nvPr/>
        </p:nvSpPr>
        <p:spPr>
          <a:xfrm>
            <a:off x="4450794" y="1064776"/>
            <a:ext cx="3906917" cy="362903"/>
          </a:xfrm>
          <a:prstGeom prst="rect">
            <a:avLst/>
          </a:prstGeom>
          <a:noFill/>
          <a:ln/>
        </p:spPr>
        <p:txBody>
          <a:bodyPr wrap="none" lIns="0" tIns="0" rIns="0" bIns="0" rtlCol="0" anchor="t"/>
          <a:lstStyle/>
          <a:p>
            <a:pPr marL="0" indent="0">
              <a:lnSpc>
                <a:spcPts val="2850"/>
              </a:lnSpc>
              <a:buNone/>
            </a:pPr>
            <a:endParaRPr lang="en-US" sz="1750" dirty="0"/>
          </a:p>
        </p:txBody>
      </p:sp>
      <p:sp>
        <p:nvSpPr>
          <p:cNvPr id="5" name="Text 1"/>
          <p:cNvSpPr/>
          <p:nvPr/>
        </p:nvSpPr>
        <p:spPr>
          <a:xfrm>
            <a:off x="793790" y="3450788"/>
            <a:ext cx="7556421" cy="2126337"/>
          </a:xfrm>
          <a:prstGeom prst="rect">
            <a:avLst/>
          </a:prstGeom>
          <a:noFill/>
          <a:ln/>
        </p:spPr>
        <p:txBody>
          <a:bodyPr wrap="square" lIns="0" tIns="0" rIns="0" bIns="0" rtlCol="0" anchor="t"/>
          <a:lstStyle/>
          <a:p>
            <a:pPr marL="0" indent="0">
              <a:lnSpc>
                <a:spcPts val="5550"/>
              </a:lnSpc>
              <a:buNone/>
            </a:pPr>
            <a:r>
              <a:rPr lang="en-US" sz="4450" b="1" dirty="0">
                <a:solidFill>
                  <a:srgbClr val="008545"/>
                </a:solidFill>
                <a:latin typeface="Overpass Bold" pitchFamily="34" charset="0"/>
                <a:ea typeface="Overpass Bold" pitchFamily="34" charset="-122"/>
                <a:cs typeface="Overpass Bold" pitchFamily="34" charset="-120"/>
              </a:rPr>
              <a:t>Flipkart Customer Retention and CSAT </a:t>
            </a:r>
            <a:r>
              <a:rPr lang="en-US" sz="4450" b="1" dirty="0">
                <a:solidFill>
                  <a:srgbClr val="1F7135"/>
                </a:solidFill>
                <a:latin typeface="Overpass Bold" pitchFamily="34" charset="0"/>
                <a:ea typeface="Overpass Bold" pitchFamily="34" charset="-122"/>
                <a:cs typeface="Overpass Bold" pitchFamily="34" charset="-120"/>
              </a:rPr>
              <a:t>Suggested</a:t>
            </a:r>
            <a:r>
              <a:rPr lang="en-US" sz="4450" b="1" dirty="0">
                <a:solidFill>
                  <a:srgbClr val="008545"/>
                </a:solidFill>
                <a:latin typeface="Overpass Bold" pitchFamily="34" charset="0"/>
                <a:ea typeface="Overpass Bold" pitchFamily="34" charset="-122"/>
                <a:cs typeface="Overpass Bold" pitchFamily="34" charset="-120"/>
              </a:rPr>
              <a:t>Analysis</a:t>
            </a:r>
            <a:endParaRPr lang="en-US" sz="4450" dirty="0"/>
          </a:p>
        </p:txBody>
      </p:sp>
      <p:sp>
        <p:nvSpPr>
          <p:cNvPr id="6" name="Text 2"/>
          <p:cNvSpPr/>
          <p:nvPr/>
        </p:nvSpPr>
        <p:spPr>
          <a:xfrm>
            <a:off x="793790" y="5917287"/>
            <a:ext cx="7556421" cy="1451610"/>
          </a:xfrm>
          <a:prstGeom prst="rect">
            <a:avLst/>
          </a:prstGeom>
          <a:noFill/>
          <a:ln/>
        </p:spPr>
        <p:txBody>
          <a:bodyPr wrap="square" lIns="0" tIns="0" rIns="0" bIns="0" rtlCol="0" anchor="t"/>
          <a:lstStyle/>
          <a:p>
            <a:pPr marL="0" indent="0">
              <a:lnSpc>
                <a:spcPts val="2850"/>
              </a:lnSpc>
              <a:buNone/>
            </a:pPr>
            <a:r>
              <a:rPr lang="en-US" sz="1750" dirty="0">
                <a:solidFill>
                  <a:srgbClr val="7A7A7A"/>
                </a:solidFill>
                <a:latin typeface="Overpass" pitchFamily="34" charset="0"/>
                <a:ea typeface="Overpass" pitchFamily="34" charset="-122"/>
                <a:cs typeface="Overpass" pitchFamily="34" charset="-120"/>
              </a:rPr>
              <a:t>This presentation analyzes customer retention and CSAT metrics to identify key drivers and areas for improvement. We will examine state level performance, sentiment trends, and channel effectiveness to provide actionable recommendations for Flipkart.</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24733" y="718542"/>
            <a:ext cx="9168646" cy="647105"/>
          </a:xfrm>
          <a:prstGeom prst="rect">
            <a:avLst/>
          </a:prstGeom>
          <a:noFill/>
          <a:ln/>
        </p:spPr>
        <p:txBody>
          <a:bodyPr wrap="none" lIns="0" tIns="0" rIns="0" bIns="0" rtlCol="0" anchor="t"/>
          <a:lstStyle/>
          <a:p>
            <a:pPr marL="0" indent="0">
              <a:lnSpc>
                <a:spcPts val="5050"/>
              </a:lnSpc>
              <a:buNone/>
            </a:pPr>
            <a:r>
              <a:rPr lang="en-US" sz="4050" b="1" dirty="0">
                <a:solidFill>
                  <a:srgbClr val="000000"/>
                </a:solidFill>
                <a:latin typeface="Overpass Bold" pitchFamily="34" charset="0"/>
                <a:ea typeface="Overpass Bold" pitchFamily="34" charset="-122"/>
                <a:cs typeface="Overpass Bold" pitchFamily="34" charset="-120"/>
              </a:rPr>
              <a:t>Satisfaction Levels Across Sentiments</a:t>
            </a:r>
            <a:endParaRPr lang="en-US" sz="4050" dirty="0"/>
          </a:p>
        </p:txBody>
      </p:sp>
      <p:pic>
        <p:nvPicPr>
          <p:cNvPr id="3" name="Image 0" descr="preencoded.png"/>
          <p:cNvPicPr>
            <a:picLocks noChangeAspect="1"/>
          </p:cNvPicPr>
          <p:nvPr/>
        </p:nvPicPr>
        <p:blipFill>
          <a:blip r:embed="rId3"/>
          <a:stretch>
            <a:fillRect/>
          </a:stretch>
        </p:blipFill>
        <p:spPr>
          <a:xfrm>
            <a:off x="724733" y="1779746"/>
            <a:ext cx="2795588" cy="1727716"/>
          </a:xfrm>
          <a:prstGeom prst="rect">
            <a:avLst/>
          </a:prstGeom>
        </p:spPr>
      </p:pic>
      <p:sp>
        <p:nvSpPr>
          <p:cNvPr id="4" name="Text 1"/>
          <p:cNvSpPr/>
          <p:nvPr/>
        </p:nvSpPr>
        <p:spPr>
          <a:xfrm>
            <a:off x="724733" y="3766304"/>
            <a:ext cx="3062287" cy="646986"/>
          </a:xfrm>
          <a:prstGeom prst="rect">
            <a:avLst/>
          </a:prstGeom>
          <a:noFill/>
          <a:ln/>
        </p:spPr>
        <p:txBody>
          <a:bodyPr wrap="square" lIns="0" tIns="0" rIns="0" bIns="0" rtlCol="0" anchor="t"/>
          <a:lstStyle/>
          <a:p>
            <a:pPr marL="0" indent="0" algn="l">
              <a:lnSpc>
                <a:spcPts val="2500"/>
              </a:lnSpc>
              <a:buNone/>
            </a:pPr>
            <a:r>
              <a:rPr lang="en-US" sz="2000" b="1" dirty="0">
                <a:solidFill>
                  <a:srgbClr val="272525"/>
                </a:solidFill>
                <a:latin typeface="Overpass Bold" pitchFamily="34" charset="0"/>
                <a:ea typeface="Overpass Bold" pitchFamily="34" charset="-122"/>
                <a:cs typeface="Overpass Bold" pitchFamily="34" charset="-120"/>
              </a:rPr>
              <a:t>Very Positive Sentiment (9.1)</a:t>
            </a:r>
            <a:endParaRPr lang="en-US" sz="2000" dirty="0"/>
          </a:p>
        </p:txBody>
      </p:sp>
      <p:sp>
        <p:nvSpPr>
          <p:cNvPr id="5" name="Text 2"/>
          <p:cNvSpPr/>
          <p:nvPr/>
        </p:nvSpPr>
        <p:spPr>
          <a:xfrm>
            <a:off x="724733" y="4537472"/>
            <a:ext cx="3062287" cy="993696"/>
          </a:xfrm>
          <a:prstGeom prst="rect">
            <a:avLst/>
          </a:prstGeom>
          <a:noFill/>
          <a:ln/>
        </p:spPr>
        <p:txBody>
          <a:bodyPr wrap="square" lIns="0" tIns="0" rIns="0" bIns="0" rtlCol="0" anchor="t"/>
          <a:lstStyle/>
          <a:p>
            <a:pPr marL="0" indent="0" algn="l">
              <a:lnSpc>
                <a:spcPts val="2600"/>
              </a:lnSpc>
              <a:buNone/>
            </a:pPr>
            <a:r>
              <a:rPr lang="en-US" sz="1600" dirty="0">
                <a:solidFill>
                  <a:srgbClr val="272525"/>
                </a:solidFill>
                <a:latin typeface="Overpass" pitchFamily="34" charset="0"/>
                <a:ea typeface="Overpass" pitchFamily="34" charset="-122"/>
                <a:cs typeface="Overpass" pitchFamily="34" charset="-120"/>
              </a:rPr>
              <a:t>Customers who had an excellent experience rated their satisfaction the highest</a:t>
            </a:r>
            <a:endParaRPr lang="en-US" sz="1600" dirty="0"/>
          </a:p>
        </p:txBody>
      </p:sp>
      <p:pic>
        <p:nvPicPr>
          <p:cNvPr id="6" name="Image 1" descr="preencoded.png"/>
          <p:cNvPicPr>
            <a:picLocks noChangeAspect="1"/>
          </p:cNvPicPr>
          <p:nvPr/>
        </p:nvPicPr>
        <p:blipFill>
          <a:blip r:embed="rId4"/>
          <a:stretch>
            <a:fillRect/>
          </a:stretch>
        </p:blipFill>
        <p:spPr>
          <a:xfrm>
            <a:off x="4097536" y="1779746"/>
            <a:ext cx="2795707" cy="1727835"/>
          </a:xfrm>
          <a:prstGeom prst="rect">
            <a:avLst/>
          </a:prstGeom>
        </p:spPr>
      </p:pic>
      <p:sp>
        <p:nvSpPr>
          <p:cNvPr id="7" name="Text 3"/>
          <p:cNvSpPr/>
          <p:nvPr/>
        </p:nvSpPr>
        <p:spPr>
          <a:xfrm>
            <a:off x="4097536" y="3766423"/>
            <a:ext cx="2915126" cy="323493"/>
          </a:xfrm>
          <a:prstGeom prst="rect">
            <a:avLst/>
          </a:prstGeom>
          <a:noFill/>
          <a:ln/>
        </p:spPr>
        <p:txBody>
          <a:bodyPr wrap="none" lIns="0" tIns="0" rIns="0" bIns="0" rtlCol="0" anchor="t"/>
          <a:lstStyle/>
          <a:p>
            <a:pPr marL="0" indent="0" algn="l">
              <a:lnSpc>
                <a:spcPts val="2500"/>
              </a:lnSpc>
              <a:buNone/>
            </a:pPr>
            <a:r>
              <a:rPr lang="en-US" sz="2000" b="1" dirty="0">
                <a:solidFill>
                  <a:srgbClr val="272525"/>
                </a:solidFill>
                <a:latin typeface="Overpass Bold" pitchFamily="34" charset="0"/>
                <a:ea typeface="Overpass Bold" pitchFamily="34" charset="-122"/>
                <a:cs typeface="Overpass Bold" pitchFamily="34" charset="-120"/>
              </a:rPr>
              <a:t>Positive Sentiment (8.0)</a:t>
            </a:r>
            <a:endParaRPr lang="en-US" sz="2000" dirty="0"/>
          </a:p>
        </p:txBody>
      </p:sp>
      <p:sp>
        <p:nvSpPr>
          <p:cNvPr id="8" name="Text 4"/>
          <p:cNvSpPr/>
          <p:nvPr/>
        </p:nvSpPr>
        <p:spPr>
          <a:xfrm>
            <a:off x="4097536" y="4214098"/>
            <a:ext cx="3062407" cy="993696"/>
          </a:xfrm>
          <a:prstGeom prst="rect">
            <a:avLst/>
          </a:prstGeom>
          <a:noFill/>
          <a:ln/>
        </p:spPr>
        <p:txBody>
          <a:bodyPr wrap="square" lIns="0" tIns="0" rIns="0" bIns="0" rtlCol="0" anchor="t"/>
          <a:lstStyle/>
          <a:p>
            <a:pPr marL="0" indent="0" algn="l">
              <a:lnSpc>
                <a:spcPts val="2600"/>
              </a:lnSpc>
              <a:buNone/>
            </a:pPr>
            <a:r>
              <a:rPr lang="en-US" sz="1600" dirty="0">
                <a:solidFill>
                  <a:srgbClr val="272525"/>
                </a:solidFill>
                <a:latin typeface="Overpass" pitchFamily="34" charset="0"/>
                <a:ea typeface="Overpass" pitchFamily="34" charset="-122"/>
                <a:cs typeface="Overpass" pitchFamily="34" charset="-120"/>
              </a:rPr>
              <a:t>A good number of customers were satisfied but not overwhelmingly happy</a:t>
            </a:r>
            <a:endParaRPr lang="en-US" sz="1600" dirty="0"/>
          </a:p>
        </p:txBody>
      </p:sp>
      <p:pic>
        <p:nvPicPr>
          <p:cNvPr id="9" name="Image 2" descr="preencoded.png"/>
          <p:cNvPicPr>
            <a:picLocks noChangeAspect="1"/>
          </p:cNvPicPr>
          <p:nvPr/>
        </p:nvPicPr>
        <p:blipFill>
          <a:blip r:embed="rId5"/>
          <a:stretch>
            <a:fillRect/>
          </a:stretch>
        </p:blipFill>
        <p:spPr>
          <a:xfrm>
            <a:off x="7470458" y="1779746"/>
            <a:ext cx="2795588" cy="1727716"/>
          </a:xfrm>
          <a:prstGeom prst="rect">
            <a:avLst/>
          </a:prstGeom>
        </p:spPr>
      </p:pic>
      <p:sp>
        <p:nvSpPr>
          <p:cNvPr id="10" name="Text 5"/>
          <p:cNvSpPr/>
          <p:nvPr/>
        </p:nvSpPr>
        <p:spPr>
          <a:xfrm>
            <a:off x="7470458" y="3766304"/>
            <a:ext cx="2842379" cy="323493"/>
          </a:xfrm>
          <a:prstGeom prst="rect">
            <a:avLst/>
          </a:prstGeom>
          <a:noFill/>
          <a:ln/>
        </p:spPr>
        <p:txBody>
          <a:bodyPr wrap="none" lIns="0" tIns="0" rIns="0" bIns="0" rtlCol="0" anchor="t"/>
          <a:lstStyle/>
          <a:p>
            <a:pPr marL="0" indent="0" algn="l">
              <a:lnSpc>
                <a:spcPts val="2500"/>
              </a:lnSpc>
              <a:buNone/>
            </a:pPr>
            <a:r>
              <a:rPr lang="en-US" sz="2000" b="1" dirty="0">
                <a:solidFill>
                  <a:srgbClr val="272525"/>
                </a:solidFill>
                <a:latin typeface="Overpass Bold" pitchFamily="34" charset="0"/>
                <a:ea typeface="Overpass Bold" pitchFamily="34" charset="-122"/>
                <a:cs typeface="Overpass Bold" pitchFamily="34" charset="-120"/>
              </a:rPr>
              <a:t>Neutral Sentiment (6.5)</a:t>
            </a:r>
            <a:endParaRPr lang="en-US" sz="2000" dirty="0"/>
          </a:p>
        </p:txBody>
      </p:sp>
      <p:sp>
        <p:nvSpPr>
          <p:cNvPr id="11" name="Text 6"/>
          <p:cNvSpPr/>
          <p:nvPr/>
        </p:nvSpPr>
        <p:spPr>
          <a:xfrm>
            <a:off x="7470458" y="4213979"/>
            <a:ext cx="3062287" cy="993696"/>
          </a:xfrm>
          <a:prstGeom prst="rect">
            <a:avLst/>
          </a:prstGeom>
          <a:noFill/>
          <a:ln/>
        </p:spPr>
        <p:txBody>
          <a:bodyPr wrap="square" lIns="0" tIns="0" rIns="0" bIns="0" rtlCol="0" anchor="t"/>
          <a:lstStyle/>
          <a:p>
            <a:pPr marL="0" indent="0" algn="l">
              <a:lnSpc>
                <a:spcPts val="2600"/>
              </a:lnSpc>
              <a:buNone/>
            </a:pPr>
            <a:r>
              <a:rPr lang="en-US" sz="1600" dirty="0">
                <a:solidFill>
                  <a:srgbClr val="272525"/>
                </a:solidFill>
                <a:latin typeface="Overpass" pitchFamily="34" charset="0"/>
                <a:ea typeface="Overpass" pitchFamily="34" charset="-122"/>
                <a:cs typeface="Overpass" pitchFamily="34" charset="-120"/>
              </a:rPr>
              <a:t>Some customers neither loved nor disliked their experience, showing room for improvement.</a:t>
            </a:r>
            <a:endParaRPr lang="en-US" sz="1600" dirty="0"/>
          </a:p>
        </p:txBody>
      </p:sp>
      <p:pic>
        <p:nvPicPr>
          <p:cNvPr id="12" name="Image 3" descr="preencoded.png"/>
          <p:cNvPicPr>
            <a:picLocks noChangeAspect="1"/>
          </p:cNvPicPr>
          <p:nvPr/>
        </p:nvPicPr>
        <p:blipFill>
          <a:blip r:embed="rId6"/>
          <a:stretch>
            <a:fillRect/>
          </a:stretch>
        </p:blipFill>
        <p:spPr>
          <a:xfrm>
            <a:off x="10843260" y="1779746"/>
            <a:ext cx="2795707" cy="1727835"/>
          </a:xfrm>
          <a:prstGeom prst="rect">
            <a:avLst/>
          </a:prstGeom>
        </p:spPr>
      </p:pic>
      <p:sp>
        <p:nvSpPr>
          <p:cNvPr id="13" name="Text 7"/>
          <p:cNvSpPr/>
          <p:nvPr/>
        </p:nvSpPr>
        <p:spPr>
          <a:xfrm>
            <a:off x="10843260" y="3766423"/>
            <a:ext cx="3062407" cy="970478"/>
          </a:xfrm>
          <a:prstGeom prst="rect">
            <a:avLst/>
          </a:prstGeom>
          <a:noFill/>
          <a:ln/>
        </p:spPr>
        <p:txBody>
          <a:bodyPr wrap="square" lIns="0" tIns="0" rIns="0" bIns="0" rtlCol="0" anchor="t"/>
          <a:lstStyle/>
          <a:p>
            <a:pPr marL="0" indent="0" algn="l">
              <a:lnSpc>
                <a:spcPts val="2500"/>
              </a:lnSpc>
              <a:buNone/>
            </a:pPr>
            <a:r>
              <a:rPr lang="en-US" sz="2000" b="1" dirty="0">
                <a:solidFill>
                  <a:srgbClr val="272525"/>
                </a:solidFill>
                <a:latin typeface="Overpass Bold" pitchFamily="34" charset="0"/>
                <a:ea typeface="Overpass Bold" pitchFamily="34" charset="-122"/>
                <a:cs typeface="Overpass Bold" pitchFamily="34" charset="-120"/>
              </a:rPr>
              <a:t>Negative Sentiment (4.4) &amp; Very Negative Sentiment (2.8)</a:t>
            </a:r>
            <a:endParaRPr lang="en-US" sz="2000" dirty="0"/>
          </a:p>
        </p:txBody>
      </p:sp>
      <p:sp>
        <p:nvSpPr>
          <p:cNvPr id="14" name="Text 8"/>
          <p:cNvSpPr/>
          <p:nvPr/>
        </p:nvSpPr>
        <p:spPr>
          <a:xfrm>
            <a:off x="10843260" y="4861084"/>
            <a:ext cx="3062407" cy="2649855"/>
          </a:xfrm>
          <a:prstGeom prst="rect">
            <a:avLst/>
          </a:prstGeom>
          <a:noFill/>
          <a:ln/>
        </p:spPr>
        <p:txBody>
          <a:bodyPr wrap="square" lIns="0" tIns="0" rIns="0" bIns="0" rtlCol="0" anchor="t"/>
          <a:lstStyle/>
          <a:p>
            <a:pPr marL="0" indent="0" algn="l">
              <a:lnSpc>
                <a:spcPts val="2600"/>
              </a:lnSpc>
              <a:buNone/>
            </a:pPr>
            <a:r>
              <a:rPr lang="en-US" sz="1600" dirty="0">
                <a:solidFill>
                  <a:srgbClr val="272525"/>
                </a:solidFill>
                <a:latin typeface="Overpass" pitchFamily="34" charset="0"/>
                <a:ea typeface="Overpass" pitchFamily="34" charset="-122"/>
                <a:cs typeface="Overpass" pitchFamily="34" charset="-120"/>
              </a:rPr>
              <a:t>Customers with a poor experience scored low, highlighting service gaps. The lowest satisfaction level indicates a serious issue with these interactions, likely caused by unresolved complaints or poor service quality.</a:t>
            </a:r>
            <a:endParaRPr lang="en-US" sz="1600" dirty="0"/>
          </a:p>
        </p:txBody>
      </p:sp>
      <p:pic>
        <p:nvPicPr>
          <p:cNvPr id="15" name="Image 4" descr="preencoded.png"/>
          <p:cNvPicPr>
            <a:picLocks noChangeAspect="1"/>
          </p:cNvPicPr>
          <p:nvPr/>
        </p:nvPicPr>
        <p:blipFill>
          <a:blip r:embed="rId7"/>
          <a:stretch>
            <a:fillRect/>
          </a:stretch>
        </p:blipFill>
        <p:spPr>
          <a:xfrm>
            <a:off x="13490138" y="228600"/>
            <a:ext cx="911662" cy="510421"/>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93790" y="1426012"/>
            <a:ext cx="9060061" cy="708779"/>
          </a:xfrm>
          <a:prstGeom prst="rect">
            <a:avLst/>
          </a:prstGeom>
          <a:noFill/>
          <a:ln/>
        </p:spPr>
        <p:txBody>
          <a:bodyPr wrap="none" lIns="0" tIns="0" rIns="0" bIns="0" rtlCol="0" anchor="t"/>
          <a:lstStyle/>
          <a:p>
            <a:pPr marL="0" indent="0">
              <a:lnSpc>
                <a:spcPts val="5550"/>
              </a:lnSpc>
              <a:buNone/>
            </a:pPr>
            <a:r>
              <a:rPr lang="en-US" sz="4450" b="1" dirty="0">
                <a:solidFill>
                  <a:srgbClr val="000000"/>
                </a:solidFill>
                <a:latin typeface="Overpass Bold" pitchFamily="34" charset="0"/>
                <a:ea typeface="Overpass Bold" pitchFamily="34" charset="-122"/>
                <a:cs typeface="Overpass Bold" pitchFamily="34" charset="-120"/>
              </a:rPr>
              <a:t>Recommendations and Next Steps</a:t>
            </a:r>
            <a:endParaRPr lang="en-US" sz="4450" dirty="0"/>
          </a:p>
        </p:txBody>
      </p:sp>
      <p:sp>
        <p:nvSpPr>
          <p:cNvPr id="3" name="Shape 1"/>
          <p:cNvSpPr/>
          <p:nvPr/>
        </p:nvSpPr>
        <p:spPr>
          <a:xfrm>
            <a:off x="793790" y="2588419"/>
            <a:ext cx="6408063" cy="1685092"/>
          </a:xfrm>
          <a:prstGeom prst="roundRect">
            <a:avLst>
              <a:gd name="adj" fmla="val 5654"/>
            </a:avLst>
          </a:prstGeom>
          <a:solidFill>
            <a:srgbClr val="D3CCFF"/>
          </a:solidFill>
          <a:ln w="7620">
            <a:solidFill>
              <a:srgbClr val="B9B2E5"/>
            </a:solidFill>
            <a:prstDash val="solid"/>
          </a:ln>
        </p:spPr>
      </p:sp>
      <p:sp>
        <p:nvSpPr>
          <p:cNvPr id="4" name="Text 2"/>
          <p:cNvSpPr/>
          <p:nvPr/>
        </p:nvSpPr>
        <p:spPr>
          <a:xfrm>
            <a:off x="1028224" y="2822853"/>
            <a:ext cx="3026807" cy="354330"/>
          </a:xfrm>
          <a:prstGeom prst="rect">
            <a:avLst/>
          </a:prstGeom>
          <a:noFill/>
          <a:ln/>
        </p:spPr>
        <p:txBody>
          <a:bodyPr wrap="none" lIns="0" tIns="0" rIns="0" bIns="0" rtlCol="0" anchor="t"/>
          <a:lstStyle/>
          <a:p>
            <a:pPr marL="0" indent="0">
              <a:lnSpc>
                <a:spcPts val="2750"/>
              </a:lnSpc>
              <a:buNone/>
            </a:pPr>
            <a:r>
              <a:rPr lang="en-US" sz="2200" b="1" dirty="0">
                <a:solidFill>
                  <a:srgbClr val="272525"/>
                </a:solidFill>
                <a:latin typeface="Overpass Bold" pitchFamily="34" charset="0"/>
                <a:ea typeface="Overpass Bold" pitchFamily="34" charset="-122"/>
                <a:cs typeface="Overpass Bold" pitchFamily="34" charset="-120"/>
              </a:rPr>
              <a:t>Address Regional Gaps</a:t>
            </a:r>
            <a:endParaRPr lang="en-US" sz="2200" dirty="0"/>
          </a:p>
        </p:txBody>
      </p:sp>
      <p:sp>
        <p:nvSpPr>
          <p:cNvPr id="5" name="Text 3"/>
          <p:cNvSpPr/>
          <p:nvPr/>
        </p:nvSpPr>
        <p:spPr>
          <a:xfrm>
            <a:off x="1028224" y="3313271"/>
            <a:ext cx="5939195" cy="725805"/>
          </a:xfrm>
          <a:prstGeom prst="rect">
            <a:avLst/>
          </a:prstGeom>
          <a:noFill/>
          <a:ln/>
        </p:spPr>
        <p:txBody>
          <a:bodyPr wrap="square" lIns="0" tIns="0" rIns="0" bIns="0" rtlCol="0" anchor="t"/>
          <a:lstStyle/>
          <a:p>
            <a:pPr marL="0" indent="0">
              <a:lnSpc>
                <a:spcPts val="2850"/>
              </a:lnSpc>
              <a:buNone/>
            </a:pPr>
            <a:r>
              <a:rPr lang="en-US" sz="1750" dirty="0">
                <a:solidFill>
                  <a:srgbClr val="272525"/>
                </a:solidFill>
                <a:latin typeface="Overpass" pitchFamily="34" charset="0"/>
                <a:ea typeface="Overpass" pitchFamily="34" charset="-122"/>
                <a:cs typeface="Overpass" pitchFamily="34" charset="-120"/>
              </a:rPr>
              <a:t>Focus on improving CSAT in Kolkata and Mumbai by addressing call center issues.</a:t>
            </a:r>
            <a:endParaRPr lang="en-US" sz="1750" dirty="0"/>
          </a:p>
        </p:txBody>
      </p:sp>
      <p:sp>
        <p:nvSpPr>
          <p:cNvPr id="6" name="Shape 4"/>
          <p:cNvSpPr/>
          <p:nvPr/>
        </p:nvSpPr>
        <p:spPr>
          <a:xfrm>
            <a:off x="7428667" y="2588419"/>
            <a:ext cx="6408063" cy="1685092"/>
          </a:xfrm>
          <a:prstGeom prst="roundRect">
            <a:avLst>
              <a:gd name="adj" fmla="val 5654"/>
            </a:avLst>
          </a:prstGeom>
          <a:solidFill>
            <a:srgbClr val="D3CCFF"/>
          </a:solidFill>
          <a:ln w="7620">
            <a:solidFill>
              <a:srgbClr val="B9B2E5"/>
            </a:solidFill>
            <a:prstDash val="solid"/>
          </a:ln>
        </p:spPr>
      </p:sp>
      <p:sp>
        <p:nvSpPr>
          <p:cNvPr id="7" name="Text 5"/>
          <p:cNvSpPr/>
          <p:nvPr/>
        </p:nvSpPr>
        <p:spPr>
          <a:xfrm>
            <a:off x="7663101" y="2822853"/>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272525"/>
                </a:solidFill>
                <a:latin typeface="Overpass Bold" pitchFamily="34" charset="0"/>
                <a:ea typeface="Overpass Bold" pitchFamily="34" charset="-122"/>
                <a:cs typeface="Overpass Bold" pitchFamily="34" charset="-120"/>
              </a:rPr>
              <a:t>Improve Retention</a:t>
            </a:r>
            <a:endParaRPr lang="en-US" sz="2200" dirty="0"/>
          </a:p>
        </p:txBody>
      </p:sp>
      <p:sp>
        <p:nvSpPr>
          <p:cNvPr id="8" name="Text 6"/>
          <p:cNvSpPr/>
          <p:nvPr/>
        </p:nvSpPr>
        <p:spPr>
          <a:xfrm>
            <a:off x="7663101" y="3313271"/>
            <a:ext cx="5939195" cy="725805"/>
          </a:xfrm>
          <a:prstGeom prst="rect">
            <a:avLst/>
          </a:prstGeom>
          <a:noFill/>
          <a:ln/>
        </p:spPr>
        <p:txBody>
          <a:bodyPr wrap="square" lIns="0" tIns="0" rIns="0" bIns="0" rtlCol="0" anchor="t"/>
          <a:lstStyle/>
          <a:p>
            <a:pPr marL="0" indent="0">
              <a:lnSpc>
                <a:spcPts val="2850"/>
              </a:lnSpc>
              <a:buNone/>
            </a:pPr>
            <a:r>
              <a:rPr lang="en-US" sz="1750" dirty="0">
                <a:solidFill>
                  <a:srgbClr val="272525"/>
                </a:solidFill>
                <a:latin typeface="Overpass" pitchFamily="34" charset="0"/>
                <a:ea typeface="Overpass" pitchFamily="34" charset="-122"/>
                <a:cs typeface="Overpass" pitchFamily="34" charset="-120"/>
              </a:rPr>
              <a:t>Investigate reasons for customer churn; male and female retention are similar.</a:t>
            </a:r>
            <a:endParaRPr lang="en-US" sz="1750" dirty="0"/>
          </a:p>
        </p:txBody>
      </p:sp>
      <p:sp>
        <p:nvSpPr>
          <p:cNvPr id="9" name="Shape 7"/>
          <p:cNvSpPr/>
          <p:nvPr/>
        </p:nvSpPr>
        <p:spPr>
          <a:xfrm>
            <a:off x="793790" y="4500324"/>
            <a:ext cx="6408063" cy="1685092"/>
          </a:xfrm>
          <a:prstGeom prst="roundRect">
            <a:avLst>
              <a:gd name="adj" fmla="val 5654"/>
            </a:avLst>
          </a:prstGeom>
          <a:solidFill>
            <a:srgbClr val="D3CCFF"/>
          </a:solidFill>
          <a:ln w="7620">
            <a:solidFill>
              <a:srgbClr val="B9B2E5"/>
            </a:solidFill>
            <a:prstDash val="solid"/>
          </a:ln>
        </p:spPr>
      </p:sp>
      <p:sp>
        <p:nvSpPr>
          <p:cNvPr id="10" name="Text 8"/>
          <p:cNvSpPr/>
          <p:nvPr/>
        </p:nvSpPr>
        <p:spPr>
          <a:xfrm>
            <a:off x="1028224" y="4734758"/>
            <a:ext cx="3284934" cy="354330"/>
          </a:xfrm>
          <a:prstGeom prst="rect">
            <a:avLst/>
          </a:prstGeom>
          <a:noFill/>
          <a:ln/>
        </p:spPr>
        <p:txBody>
          <a:bodyPr wrap="none" lIns="0" tIns="0" rIns="0" bIns="0" rtlCol="0" anchor="t"/>
          <a:lstStyle/>
          <a:p>
            <a:pPr marL="0" indent="0">
              <a:lnSpc>
                <a:spcPts val="2750"/>
              </a:lnSpc>
              <a:buNone/>
            </a:pPr>
            <a:r>
              <a:rPr lang="en-US" sz="2200" b="1" dirty="0">
                <a:solidFill>
                  <a:srgbClr val="272525"/>
                </a:solidFill>
                <a:latin typeface="Overpass Bold" pitchFamily="34" charset="0"/>
                <a:ea typeface="Overpass Bold" pitchFamily="34" charset="-122"/>
                <a:cs typeface="Overpass Bold" pitchFamily="34" charset="-120"/>
              </a:rPr>
              <a:t>Target High-Value States</a:t>
            </a:r>
            <a:endParaRPr lang="en-US" sz="2200" dirty="0"/>
          </a:p>
        </p:txBody>
      </p:sp>
      <p:sp>
        <p:nvSpPr>
          <p:cNvPr id="11" name="Text 9"/>
          <p:cNvSpPr/>
          <p:nvPr/>
        </p:nvSpPr>
        <p:spPr>
          <a:xfrm>
            <a:off x="1028224" y="5225177"/>
            <a:ext cx="5939195" cy="725805"/>
          </a:xfrm>
          <a:prstGeom prst="rect">
            <a:avLst/>
          </a:prstGeom>
          <a:noFill/>
          <a:ln/>
        </p:spPr>
        <p:txBody>
          <a:bodyPr wrap="square" lIns="0" tIns="0" rIns="0" bIns="0" rtlCol="0" anchor="t"/>
          <a:lstStyle/>
          <a:p>
            <a:pPr marL="0" indent="0">
              <a:lnSpc>
                <a:spcPts val="2850"/>
              </a:lnSpc>
              <a:buNone/>
            </a:pPr>
            <a:r>
              <a:rPr lang="en-US" sz="1750" dirty="0">
                <a:solidFill>
                  <a:srgbClr val="272525"/>
                </a:solidFill>
                <a:latin typeface="Overpass" pitchFamily="34" charset="0"/>
                <a:ea typeface="Overpass" pitchFamily="34" charset="-122"/>
                <a:cs typeface="Overpass" pitchFamily="34" charset="-120"/>
              </a:rPr>
              <a:t>Personalize offers and loyalty programs for top contributing states.</a:t>
            </a:r>
            <a:endParaRPr lang="en-US" sz="1750" dirty="0"/>
          </a:p>
        </p:txBody>
      </p:sp>
      <p:sp>
        <p:nvSpPr>
          <p:cNvPr id="12" name="Shape 10"/>
          <p:cNvSpPr/>
          <p:nvPr/>
        </p:nvSpPr>
        <p:spPr>
          <a:xfrm>
            <a:off x="7428667" y="4500324"/>
            <a:ext cx="6408063" cy="1685092"/>
          </a:xfrm>
          <a:prstGeom prst="roundRect">
            <a:avLst>
              <a:gd name="adj" fmla="val 5654"/>
            </a:avLst>
          </a:prstGeom>
          <a:solidFill>
            <a:srgbClr val="D3CCFF"/>
          </a:solidFill>
          <a:ln w="7620">
            <a:solidFill>
              <a:srgbClr val="B9B2E5"/>
            </a:solidFill>
            <a:prstDash val="solid"/>
          </a:ln>
        </p:spPr>
      </p:sp>
      <p:sp>
        <p:nvSpPr>
          <p:cNvPr id="13" name="Text 11"/>
          <p:cNvSpPr/>
          <p:nvPr/>
        </p:nvSpPr>
        <p:spPr>
          <a:xfrm>
            <a:off x="7663101" y="4734758"/>
            <a:ext cx="2929057" cy="354330"/>
          </a:xfrm>
          <a:prstGeom prst="rect">
            <a:avLst/>
          </a:prstGeom>
          <a:noFill/>
          <a:ln/>
        </p:spPr>
        <p:txBody>
          <a:bodyPr wrap="none" lIns="0" tIns="0" rIns="0" bIns="0" rtlCol="0" anchor="t"/>
          <a:lstStyle/>
          <a:p>
            <a:pPr marL="0" indent="0">
              <a:lnSpc>
                <a:spcPts val="2750"/>
              </a:lnSpc>
              <a:buNone/>
            </a:pPr>
            <a:r>
              <a:rPr lang="en-US" sz="2200" b="1" dirty="0">
                <a:solidFill>
                  <a:srgbClr val="272525"/>
                </a:solidFill>
                <a:latin typeface="Overpass Bold" pitchFamily="34" charset="0"/>
                <a:ea typeface="Overpass Bold" pitchFamily="34" charset="-122"/>
                <a:cs typeface="Overpass Bold" pitchFamily="34" charset="-120"/>
              </a:rPr>
              <a:t>Enhance Web Channel</a:t>
            </a:r>
            <a:endParaRPr lang="en-US" sz="2200" dirty="0"/>
          </a:p>
        </p:txBody>
      </p:sp>
      <p:sp>
        <p:nvSpPr>
          <p:cNvPr id="14" name="Text 12"/>
          <p:cNvSpPr/>
          <p:nvPr/>
        </p:nvSpPr>
        <p:spPr>
          <a:xfrm>
            <a:off x="7663101" y="5225177"/>
            <a:ext cx="5939195" cy="725805"/>
          </a:xfrm>
          <a:prstGeom prst="rect">
            <a:avLst/>
          </a:prstGeom>
          <a:noFill/>
          <a:ln/>
        </p:spPr>
        <p:txBody>
          <a:bodyPr wrap="square" lIns="0" tIns="0" rIns="0" bIns="0" rtlCol="0" anchor="t"/>
          <a:lstStyle/>
          <a:p>
            <a:pPr marL="0" indent="0">
              <a:lnSpc>
                <a:spcPts val="2850"/>
              </a:lnSpc>
              <a:buNone/>
            </a:pPr>
            <a:r>
              <a:rPr lang="en-US" sz="1750" dirty="0">
                <a:solidFill>
                  <a:srgbClr val="272525"/>
                </a:solidFill>
                <a:latin typeface="Overpass" pitchFamily="34" charset="0"/>
                <a:ea typeface="Overpass" pitchFamily="34" charset="-122"/>
                <a:cs typeface="Overpass" pitchFamily="34" charset="-120"/>
              </a:rPr>
              <a:t>Focus on web for service outage communications. Improve chatbot AI to assist clients better.</a:t>
            </a:r>
            <a:endParaRPr lang="en-US" sz="1750" dirty="0"/>
          </a:p>
        </p:txBody>
      </p:sp>
      <p:sp>
        <p:nvSpPr>
          <p:cNvPr id="15" name="Text 13"/>
          <p:cNvSpPr/>
          <p:nvPr/>
        </p:nvSpPr>
        <p:spPr>
          <a:xfrm>
            <a:off x="793790" y="6440567"/>
            <a:ext cx="13042821" cy="362903"/>
          </a:xfrm>
          <a:prstGeom prst="rect">
            <a:avLst/>
          </a:prstGeom>
          <a:noFill/>
          <a:ln/>
        </p:spPr>
        <p:txBody>
          <a:bodyPr wrap="none" lIns="0" tIns="0" rIns="0" bIns="0" rtlCol="0" anchor="t"/>
          <a:lstStyle/>
          <a:p>
            <a:pPr marL="0" indent="0">
              <a:lnSpc>
                <a:spcPts val="2850"/>
              </a:lnSpc>
              <a:buNone/>
            </a:pPr>
            <a:endParaRPr lang="en-US" sz="1750" dirty="0"/>
          </a:p>
        </p:txBody>
      </p:sp>
      <p:pic>
        <p:nvPicPr>
          <p:cNvPr id="16" name="Image 0" descr="preencoded.png"/>
          <p:cNvPicPr>
            <a:picLocks noChangeAspect="1"/>
          </p:cNvPicPr>
          <p:nvPr/>
        </p:nvPicPr>
        <p:blipFill>
          <a:blip r:embed="rId3"/>
          <a:stretch>
            <a:fillRect/>
          </a:stretch>
        </p:blipFill>
        <p:spPr>
          <a:xfrm>
            <a:off x="13490138" y="228600"/>
            <a:ext cx="911662" cy="510421"/>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897817" y="3127928"/>
            <a:ext cx="5670590" cy="708779"/>
          </a:xfrm>
          <a:prstGeom prst="rect">
            <a:avLst/>
          </a:prstGeom>
          <a:noFill/>
          <a:ln/>
        </p:spPr>
        <p:txBody>
          <a:bodyPr wrap="none" lIns="0" tIns="0" rIns="0" bIns="0" rtlCol="0" anchor="t"/>
          <a:lstStyle/>
          <a:p>
            <a:pPr marL="0" indent="0">
              <a:lnSpc>
                <a:spcPts val="5550"/>
              </a:lnSpc>
              <a:buNone/>
            </a:pPr>
            <a:endParaRPr lang="en-US" sz="4450" dirty="0"/>
          </a:p>
        </p:txBody>
      </p:sp>
      <p:pic>
        <p:nvPicPr>
          <p:cNvPr id="3" name="Image 0" descr="preencoded.png"/>
          <p:cNvPicPr>
            <a:picLocks noChangeAspect="1"/>
          </p:cNvPicPr>
          <p:nvPr/>
        </p:nvPicPr>
        <p:blipFill>
          <a:blip r:embed="rId3"/>
          <a:stretch>
            <a:fillRect/>
          </a:stretch>
        </p:blipFill>
        <p:spPr>
          <a:xfrm>
            <a:off x="13490138" y="228600"/>
            <a:ext cx="911662" cy="510421"/>
          </a:xfrm>
          <a:prstGeom prst="rect">
            <a:avLst/>
          </a:prstGeom>
        </p:spPr>
      </p:pic>
      <p:sp>
        <p:nvSpPr>
          <p:cNvPr id="4" name="Rectangle 3">
            <a:extLst>
              <a:ext uri="{FF2B5EF4-FFF2-40B4-BE49-F238E27FC236}">
                <a16:creationId xmlns:a16="http://schemas.microsoft.com/office/drawing/2014/main" id="{A8560B8C-517D-9C9B-DE40-18F910667519}"/>
              </a:ext>
            </a:extLst>
          </p:cNvPr>
          <p:cNvSpPr/>
          <p:nvPr/>
        </p:nvSpPr>
        <p:spPr>
          <a:xfrm>
            <a:off x="5556739" y="361741"/>
            <a:ext cx="2334507" cy="708779"/>
          </a:xfrm>
          <a:prstGeom prst="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0" lang="en-US" altLang="en-US" sz="1800" b="0" i="0" u="none" strike="noStrike" cap="none" normalizeH="0" baseline="0" dirty="0">
                <a:ln>
                  <a:noFill/>
                </a:ln>
                <a:solidFill>
                  <a:schemeClr val="tx1"/>
                </a:solidFill>
                <a:effectLst/>
                <a:latin typeface="Arial Unicode MS"/>
              </a:rPr>
              <a:t>Customer Retention </a:t>
            </a:r>
            <a:endParaRPr kumimoji="0" lang="en-US" altLang="en-US" sz="4000" b="0" i="0" u="none" strike="noStrike" cap="none" normalizeH="0" baseline="0" dirty="0">
              <a:ln>
                <a:noFill/>
              </a:ln>
              <a:solidFill>
                <a:schemeClr val="tx1"/>
              </a:solidFill>
              <a:effectLst/>
              <a:latin typeface="Arial" panose="020B0604020202020204" pitchFamily="34" charset="0"/>
            </a:endParaRPr>
          </a:p>
          <a:p>
            <a:pPr algn="ctr"/>
            <a:r>
              <a:rPr lang="en-IN" dirty="0"/>
              <a:t> </a:t>
            </a:r>
          </a:p>
        </p:txBody>
      </p:sp>
      <p:sp>
        <p:nvSpPr>
          <p:cNvPr id="5" name="Rectangle 1">
            <a:extLst>
              <a:ext uri="{FF2B5EF4-FFF2-40B4-BE49-F238E27FC236}">
                <a16:creationId xmlns:a16="http://schemas.microsoft.com/office/drawing/2014/main" id="{BFEFD483-9A23-7B2F-5649-F4B889A02B02}"/>
              </a:ext>
            </a:extLst>
          </p:cNvPr>
          <p:cNvSpPr>
            <a:spLocks noChangeArrowheads="1"/>
          </p:cNvSpPr>
          <p:nvPr/>
        </p:nvSpPr>
        <p:spPr bwMode="auto">
          <a:xfrm>
            <a:off x="0" y="105489"/>
            <a:ext cx="219932"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chemeClr val="tx1"/>
                </a:solidFill>
                <a:effectLst/>
                <a:latin typeface="Arial Unicode MS"/>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1" name="Rectangle 10">
            <a:extLst>
              <a:ext uri="{FF2B5EF4-FFF2-40B4-BE49-F238E27FC236}">
                <a16:creationId xmlns:a16="http://schemas.microsoft.com/office/drawing/2014/main" id="{81DDCA2D-9BA0-5B5C-1741-A1AB09714A8F}"/>
              </a:ext>
            </a:extLst>
          </p:cNvPr>
          <p:cNvSpPr/>
          <p:nvPr/>
        </p:nvSpPr>
        <p:spPr>
          <a:xfrm>
            <a:off x="4369803" y="2231519"/>
            <a:ext cx="2094577" cy="758236"/>
          </a:xfrm>
          <a:prstGeom prst="rect">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Customer service</a:t>
            </a:r>
          </a:p>
        </p:txBody>
      </p:sp>
      <p:cxnSp>
        <p:nvCxnSpPr>
          <p:cNvPr id="13" name="Connector: Elbow 12">
            <a:extLst>
              <a:ext uri="{FF2B5EF4-FFF2-40B4-BE49-F238E27FC236}">
                <a16:creationId xmlns:a16="http://schemas.microsoft.com/office/drawing/2014/main" id="{229DDEBD-0400-AFB1-6DFB-28D55811F890}"/>
              </a:ext>
            </a:extLst>
          </p:cNvPr>
          <p:cNvCxnSpPr>
            <a:cxnSpLocks/>
          </p:cNvCxnSpPr>
          <p:nvPr/>
        </p:nvCxnSpPr>
        <p:spPr>
          <a:xfrm rot="5400000">
            <a:off x="5376152" y="1192746"/>
            <a:ext cx="1268817" cy="907641"/>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21" name="Connector: Elbow 20">
            <a:extLst>
              <a:ext uri="{FF2B5EF4-FFF2-40B4-BE49-F238E27FC236}">
                <a16:creationId xmlns:a16="http://schemas.microsoft.com/office/drawing/2014/main" id="{DA2C73D6-A4AD-9690-56BD-0BDE334BB8C1}"/>
              </a:ext>
            </a:extLst>
          </p:cNvPr>
          <p:cNvCxnSpPr/>
          <p:nvPr/>
        </p:nvCxnSpPr>
        <p:spPr>
          <a:xfrm rot="16200000" flipH="1">
            <a:off x="6392397" y="1192516"/>
            <a:ext cx="1376624" cy="1232656"/>
          </a:xfrm>
          <a:prstGeom prst="bentConnector3">
            <a:avLst>
              <a:gd name="adj1" fmla="val 38321"/>
            </a:avLst>
          </a:prstGeom>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E3BDC6FF-5F11-332F-2EB8-3040B733500A}"/>
              </a:ext>
            </a:extLst>
          </p:cNvPr>
          <p:cNvSpPr/>
          <p:nvPr/>
        </p:nvSpPr>
        <p:spPr>
          <a:xfrm>
            <a:off x="6723992" y="2280975"/>
            <a:ext cx="1992864" cy="708779"/>
          </a:xfrm>
          <a:prstGeom prst="rect">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CSAT </a:t>
            </a:r>
          </a:p>
        </p:txBody>
      </p:sp>
      <p:sp>
        <p:nvSpPr>
          <p:cNvPr id="24" name="Arrow: Down 23">
            <a:extLst>
              <a:ext uri="{FF2B5EF4-FFF2-40B4-BE49-F238E27FC236}">
                <a16:creationId xmlns:a16="http://schemas.microsoft.com/office/drawing/2014/main" id="{F470FEB4-2AB4-87DD-1469-BB54D0AABE04}"/>
              </a:ext>
            </a:extLst>
          </p:cNvPr>
          <p:cNvSpPr/>
          <p:nvPr/>
        </p:nvSpPr>
        <p:spPr>
          <a:xfrm>
            <a:off x="5315578" y="2989754"/>
            <a:ext cx="45719" cy="316154"/>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Rectangle 25">
            <a:extLst>
              <a:ext uri="{FF2B5EF4-FFF2-40B4-BE49-F238E27FC236}">
                <a16:creationId xmlns:a16="http://schemas.microsoft.com/office/drawing/2014/main" id="{D3C3A623-2A1E-D23B-A423-6C84630E8B02}"/>
              </a:ext>
            </a:extLst>
          </p:cNvPr>
          <p:cNvSpPr/>
          <p:nvPr/>
        </p:nvSpPr>
        <p:spPr>
          <a:xfrm>
            <a:off x="4430179" y="3373979"/>
            <a:ext cx="1862236" cy="708779"/>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Response Time</a:t>
            </a:r>
          </a:p>
        </p:txBody>
      </p:sp>
      <p:sp>
        <p:nvSpPr>
          <p:cNvPr id="27" name="Arrow: Down 26">
            <a:extLst>
              <a:ext uri="{FF2B5EF4-FFF2-40B4-BE49-F238E27FC236}">
                <a16:creationId xmlns:a16="http://schemas.microsoft.com/office/drawing/2014/main" id="{2148C4DC-FD93-D613-79A7-218FD59B4073}"/>
              </a:ext>
            </a:extLst>
          </p:cNvPr>
          <p:cNvSpPr/>
          <p:nvPr/>
        </p:nvSpPr>
        <p:spPr>
          <a:xfrm flipH="1">
            <a:off x="7651317" y="2989754"/>
            <a:ext cx="45719" cy="316154"/>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Arrow: Down 27">
            <a:extLst>
              <a:ext uri="{FF2B5EF4-FFF2-40B4-BE49-F238E27FC236}">
                <a16:creationId xmlns:a16="http://schemas.microsoft.com/office/drawing/2014/main" id="{7E47C3D3-9B23-4F90-0174-0F47EFF6537E}"/>
              </a:ext>
            </a:extLst>
          </p:cNvPr>
          <p:cNvSpPr/>
          <p:nvPr/>
        </p:nvSpPr>
        <p:spPr>
          <a:xfrm rot="10800000" flipV="1">
            <a:off x="6209183" y="4626897"/>
            <a:ext cx="110520" cy="222546"/>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Rectangle 28">
            <a:extLst>
              <a:ext uri="{FF2B5EF4-FFF2-40B4-BE49-F238E27FC236}">
                <a16:creationId xmlns:a16="http://schemas.microsoft.com/office/drawing/2014/main" id="{D3082A75-DB91-BDFE-EE1D-E8D57C5C7F1B}"/>
              </a:ext>
            </a:extLst>
          </p:cNvPr>
          <p:cNvSpPr/>
          <p:nvPr/>
        </p:nvSpPr>
        <p:spPr>
          <a:xfrm>
            <a:off x="6723992" y="3373980"/>
            <a:ext cx="1992864" cy="708778"/>
          </a:xfrm>
          <a:prstGeom prst="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Sentiments</a:t>
            </a:r>
          </a:p>
        </p:txBody>
      </p:sp>
      <p:cxnSp>
        <p:nvCxnSpPr>
          <p:cNvPr id="31" name="Connector: Elbow 30">
            <a:extLst>
              <a:ext uri="{FF2B5EF4-FFF2-40B4-BE49-F238E27FC236}">
                <a16:creationId xmlns:a16="http://schemas.microsoft.com/office/drawing/2014/main" id="{62A0133B-B749-B13F-8533-3A64BED63B22}"/>
              </a:ext>
            </a:extLst>
          </p:cNvPr>
          <p:cNvCxnSpPr>
            <a:cxnSpLocks/>
          </p:cNvCxnSpPr>
          <p:nvPr/>
        </p:nvCxnSpPr>
        <p:spPr>
          <a:xfrm rot="5400000">
            <a:off x="6658470" y="3591977"/>
            <a:ext cx="529435" cy="1428009"/>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33" name="Connector: Elbow 32">
            <a:extLst>
              <a:ext uri="{FF2B5EF4-FFF2-40B4-BE49-F238E27FC236}">
                <a16:creationId xmlns:a16="http://schemas.microsoft.com/office/drawing/2014/main" id="{FA02C28A-B76C-CBB7-A978-BF89ADEA906F}"/>
              </a:ext>
            </a:extLst>
          </p:cNvPr>
          <p:cNvCxnSpPr>
            <a:cxnSpLocks/>
          </p:cNvCxnSpPr>
          <p:nvPr/>
        </p:nvCxnSpPr>
        <p:spPr>
          <a:xfrm>
            <a:off x="7132410" y="4082758"/>
            <a:ext cx="1584446" cy="529435"/>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sp>
        <p:nvSpPr>
          <p:cNvPr id="37" name="Arrow: Down 36">
            <a:extLst>
              <a:ext uri="{FF2B5EF4-FFF2-40B4-BE49-F238E27FC236}">
                <a16:creationId xmlns:a16="http://schemas.microsoft.com/office/drawing/2014/main" id="{1F6D5B2D-3930-A452-5F69-0FBFF95D5AB4}"/>
              </a:ext>
            </a:extLst>
          </p:cNvPr>
          <p:cNvSpPr/>
          <p:nvPr/>
        </p:nvSpPr>
        <p:spPr>
          <a:xfrm flipH="1">
            <a:off x="8653718" y="4626897"/>
            <a:ext cx="63138" cy="178484"/>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Rectangle 37">
            <a:extLst>
              <a:ext uri="{FF2B5EF4-FFF2-40B4-BE49-F238E27FC236}">
                <a16:creationId xmlns:a16="http://schemas.microsoft.com/office/drawing/2014/main" id="{B4C2A746-499A-7251-6BD1-794CF3EDBC79}"/>
              </a:ext>
            </a:extLst>
          </p:cNvPr>
          <p:cNvSpPr/>
          <p:nvPr/>
        </p:nvSpPr>
        <p:spPr>
          <a:xfrm>
            <a:off x="5174901" y="4849444"/>
            <a:ext cx="1910611" cy="589723"/>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Number of Positive Response</a:t>
            </a:r>
          </a:p>
        </p:txBody>
      </p:sp>
      <p:sp>
        <p:nvSpPr>
          <p:cNvPr id="40" name="Rectangle 39">
            <a:extLst>
              <a:ext uri="{FF2B5EF4-FFF2-40B4-BE49-F238E27FC236}">
                <a16:creationId xmlns:a16="http://schemas.microsoft.com/office/drawing/2014/main" id="{6312A20D-01BA-5BE8-BE78-967F97BE836F}"/>
              </a:ext>
            </a:extLst>
          </p:cNvPr>
          <p:cNvSpPr/>
          <p:nvPr/>
        </p:nvSpPr>
        <p:spPr>
          <a:xfrm>
            <a:off x="7674176" y="4820085"/>
            <a:ext cx="1992863" cy="619082"/>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Number of Negative Response</a:t>
            </a:r>
          </a:p>
        </p:txBody>
      </p:sp>
      <p:sp>
        <p:nvSpPr>
          <p:cNvPr id="41" name="Rectangle 40">
            <a:extLst>
              <a:ext uri="{FF2B5EF4-FFF2-40B4-BE49-F238E27FC236}">
                <a16:creationId xmlns:a16="http://schemas.microsoft.com/office/drawing/2014/main" id="{6FC67E1E-578D-A4F1-49C3-34042B9116E7}"/>
              </a:ext>
            </a:extLst>
          </p:cNvPr>
          <p:cNvSpPr/>
          <p:nvPr/>
        </p:nvSpPr>
        <p:spPr>
          <a:xfrm>
            <a:off x="5394415" y="7572997"/>
            <a:ext cx="1528773" cy="589723"/>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CSAT </a:t>
            </a:r>
          </a:p>
        </p:txBody>
      </p:sp>
      <p:sp>
        <p:nvSpPr>
          <p:cNvPr id="42" name="Rectangle 41">
            <a:extLst>
              <a:ext uri="{FF2B5EF4-FFF2-40B4-BE49-F238E27FC236}">
                <a16:creationId xmlns:a16="http://schemas.microsoft.com/office/drawing/2014/main" id="{4F6FD907-82AC-FC27-4C1D-8CB1430FEC0C}"/>
              </a:ext>
            </a:extLst>
          </p:cNvPr>
          <p:cNvSpPr/>
          <p:nvPr/>
        </p:nvSpPr>
        <p:spPr>
          <a:xfrm>
            <a:off x="5416884" y="6748723"/>
            <a:ext cx="1528773" cy="589723"/>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Avg. Purchase Frequency</a:t>
            </a:r>
          </a:p>
        </p:txBody>
      </p:sp>
      <p:sp>
        <p:nvSpPr>
          <p:cNvPr id="43" name="Rectangle 42">
            <a:extLst>
              <a:ext uri="{FF2B5EF4-FFF2-40B4-BE49-F238E27FC236}">
                <a16:creationId xmlns:a16="http://schemas.microsoft.com/office/drawing/2014/main" id="{13766830-D08D-A92C-1D8E-1F1582B37A03}"/>
              </a:ext>
            </a:extLst>
          </p:cNvPr>
          <p:cNvSpPr/>
          <p:nvPr/>
        </p:nvSpPr>
        <p:spPr>
          <a:xfrm>
            <a:off x="5416884" y="5688099"/>
            <a:ext cx="1426644" cy="723900"/>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Repeat Purchase Rate</a:t>
            </a:r>
          </a:p>
        </p:txBody>
      </p:sp>
      <p:sp>
        <p:nvSpPr>
          <p:cNvPr id="48" name="Arrow: Down 47">
            <a:extLst>
              <a:ext uri="{FF2B5EF4-FFF2-40B4-BE49-F238E27FC236}">
                <a16:creationId xmlns:a16="http://schemas.microsoft.com/office/drawing/2014/main" id="{FCB89D0D-E582-9196-1B03-31814725E547}"/>
              </a:ext>
            </a:extLst>
          </p:cNvPr>
          <p:cNvSpPr/>
          <p:nvPr/>
        </p:nvSpPr>
        <p:spPr>
          <a:xfrm>
            <a:off x="6084487" y="5439167"/>
            <a:ext cx="108857" cy="23455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3" name="Arrow: Down 52">
            <a:extLst>
              <a:ext uri="{FF2B5EF4-FFF2-40B4-BE49-F238E27FC236}">
                <a16:creationId xmlns:a16="http://schemas.microsoft.com/office/drawing/2014/main" id="{0132C702-CE11-1D8B-DEF0-A8C0008D47EF}"/>
              </a:ext>
            </a:extLst>
          </p:cNvPr>
          <p:cNvSpPr/>
          <p:nvPr/>
        </p:nvSpPr>
        <p:spPr>
          <a:xfrm>
            <a:off x="6084487" y="6449113"/>
            <a:ext cx="97465" cy="29961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Down 53">
            <a:extLst>
              <a:ext uri="{FF2B5EF4-FFF2-40B4-BE49-F238E27FC236}">
                <a16:creationId xmlns:a16="http://schemas.microsoft.com/office/drawing/2014/main" id="{BC252CCF-00D2-8F36-62A6-4797E91CADAE}"/>
              </a:ext>
            </a:extLst>
          </p:cNvPr>
          <p:cNvSpPr/>
          <p:nvPr/>
        </p:nvSpPr>
        <p:spPr>
          <a:xfrm>
            <a:off x="6084487" y="7338446"/>
            <a:ext cx="97465" cy="23455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Down 54">
            <a:extLst>
              <a:ext uri="{FF2B5EF4-FFF2-40B4-BE49-F238E27FC236}">
                <a16:creationId xmlns:a16="http://schemas.microsoft.com/office/drawing/2014/main" id="{97A6DABA-B988-8B5F-A3C8-4078C4104036}"/>
              </a:ext>
            </a:extLst>
          </p:cNvPr>
          <p:cNvSpPr/>
          <p:nvPr/>
        </p:nvSpPr>
        <p:spPr>
          <a:xfrm>
            <a:off x="8653718" y="5528863"/>
            <a:ext cx="63138" cy="316154"/>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6" name="Rectangle 55">
            <a:extLst>
              <a:ext uri="{FF2B5EF4-FFF2-40B4-BE49-F238E27FC236}">
                <a16:creationId xmlns:a16="http://schemas.microsoft.com/office/drawing/2014/main" id="{5754FA72-4DAF-3175-FFDE-19F77BB2860E}"/>
              </a:ext>
            </a:extLst>
          </p:cNvPr>
          <p:cNvSpPr/>
          <p:nvPr/>
        </p:nvSpPr>
        <p:spPr>
          <a:xfrm>
            <a:off x="7720424" y="5932932"/>
            <a:ext cx="1992863" cy="723900"/>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Lost Customer </a:t>
            </a:r>
          </a:p>
        </p:txBody>
      </p:sp>
      <p:sp>
        <p:nvSpPr>
          <p:cNvPr id="57" name="Arrow: Right 56">
            <a:extLst>
              <a:ext uri="{FF2B5EF4-FFF2-40B4-BE49-F238E27FC236}">
                <a16:creationId xmlns:a16="http://schemas.microsoft.com/office/drawing/2014/main" id="{2388AEA9-3219-7D99-3963-BE677AD83C4B}"/>
              </a:ext>
            </a:extLst>
          </p:cNvPr>
          <p:cNvSpPr/>
          <p:nvPr/>
        </p:nvSpPr>
        <p:spPr>
          <a:xfrm>
            <a:off x="8716856" y="2630139"/>
            <a:ext cx="419100" cy="18926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Rectangle 57">
            <a:extLst>
              <a:ext uri="{FF2B5EF4-FFF2-40B4-BE49-F238E27FC236}">
                <a16:creationId xmlns:a16="http://schemas.microsoft.com/office/drawing/2014/main" id="{B3F35A4E-1D69-D0CB-F13D-28ADFDE3F1D1}"/>
              </a:ext>
            </a:extLst>
          </p:cNvPr>
          <p:cNvSpPr/>
          <p:nvPr/>
        </p:nvSpPr>
        <p:spPr>
          <a:xfrm>
            <a:off x="9372600" y="2280975"/>
            <a:ext cx="1634276" cy="723900"/>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Customer Churn Rate</a:t>
            </a:r>
          </a:p>
        </p:txBody>
      </p:sp>
      <p:sp>
        <p:nvSpPr>
          <p:cNvPr id="59" name="Arrow: Right 58">
            <a:extLst>
              <a:ext uri="{FF2B5EF4-FFF2-40B4-BE49-F238E27FC236}">
                <a16:creationId xmlns:a16="http://schemas.microsoft.com/office/drawing/2014/main" id="{E5A58417-C447-C4DF-E985-704EEEC6D2B2}"/>
              </a:ext>
            </a:extLst>
          </p:cNvPr>
          <p:cNvSpPr/>
          <p:nvPr/>
        </p:nvSpPr>
        <p:spPr>
          <a:xfrm flipV="1">
            <a:off x="11146576" y="2501919"/>
            <a:ext cx="516044" cy="28200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Rectangle 59">
            <a:extLst>
              <a:ext uri="{FF2B5EF4-FFF2-40B4-BE49-F238E27FC236}">
                <a16:creationId xmlns:a16="http://schemas.microsoft.com/office/drawing/2014/main" id="{0B25FF74-D7EE-6683-881D-1CF15DB4FE7C}"/>
              </a:ext>
            </a:extLst>
          </p:cNvPr>
          <p:cNvSpPr/>
          <p:nvPr/>
        </p:nvSpPr>
        <p:spPr>
          <a:xfrm>
            <a:off x="11772900" y="2357685"/>
            <a:ext cx="1717238" cy="627044"/>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Pricing and value</a:t>
            </a:r>
          </a:p>
        </p:txBody>
      </p:sp>
      <p:cxnSp>
        <p:nvCxnSpPr>
          <p:cNvPr id="66" name="Connector: Elbow 65">
            <a:extLst>
              <a:ext uri="{FF2B5EF4-FFF2-40B4-BE49-F238E27FC236}">
                <a16:creationId xmlns:a16="http://schemas.microsoft.com/office/drawing/2014/main" id="{E6D76FDF-3D11-8DBE-94DF-86001EBAF796}"/>
              </a:ext>
            </a:extLst>
          </p:cNvPr>
          <p:cNvCxnSpPr>
            <a:cxnSpLocks/>
            <a:stCxn id="58" idx="2"/>
          </p:cNvCxnSpPr>
          <p:nvPr/>
        </p:nvCxnSpPr>
        <p:spPr>
          <a:xfrm rot="16200000" flipH="1">
            <a:off x="9888775" y="3305837"/>
            <a:ext cx="601928" cy="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71" name="Rectangle 70">
            <a:extLst>
              <a:ext uri="{FF2B5EF4-FFF2-40B4-BE49-F238E27FC236}">
                <a16:creationId xmlns:a16="http://schemas.microsoft.com/office/drawing/2014/main" id="{403C9C25-4CB9-741B-FEB6-5C701FF99BCF}"/>
              </a:ext>
            </a:extLst>
          </p:cNvPr>
          <p:cNvSpPr/>
          <p:nvPr/>
        </p:nvSpPr>
        <p:spPr>
          <a:xfrm>
            <a:off x="9308256" y="3617542"/>
            <a:ext cx="1762961" cy="70877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Customer Service Exp.</a:t>
            </a:r>
          </a:p>
        </p:txBody>
      </p:sp>
      <p:sp>
        <p:nvSpPr>
          <p:cNvPr id="73" name="Rectangle 72">
            <a:extLst>
              <a:ext uri="{FF2B5EF4-FFF2-40B4-BE49-F238E27FC236}">
                <a16:creationId xmlns:a16="http://schemas.microsoft.com/office/drawing/2014/main" id="{7C2641B0-E67E-B4D3-3938-C2D6FC2416B6}"/>
              </a:ext>
            </a:extLst>
          </p:cNvPr>
          <p:cNvSpPr/>
          <p:nvPr/>
        </p:nvSpPr>
        <p:spPr>
          <a:xfrm>
            <a:off x="9822353" y="4721775"/>
            <a:ext cx="1634276" cy="723900"/>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Number of customers in Que</a:t>
            </a:r>
          </a:p>
        </p:txBody>
      </p:sp>
      <p:sp>
        <p:nvSpPr>
          <p:cNvPr id="76" name="Arrow: Down 75">
            <a:extLst>
              <a:ext uri="{FF2B5EF4-FFF2-40B4-BE49-F238E27FC236}">
                <a16:creationId xmlns:a16="http://schemas.microsoft.com/office/drawing/2014/main" id="{CBD14261-6F31-2CB1-6201-A956238BCAD7}"/>
              </a:ext>
            </a:extLst>
          </p:cNvPr>
          <p:cNvSpPr/>
          <p:nvPr/>
        </p:nvSpPr>
        <p:spPr>
          <a:xfrm>
            <a:off x="10441407" y="4326320"/>
            <a:ext cx="61493" cy="244379"/>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82" name="Straight Connector 81">
            <a:extLst>
              <a:ext uri="{FF2B5EF4-FFF2-40B4-BE49-F238E27FC236}">
                <a16:creationId xmlns:a16="http://schemas.microsoft.com/office/drawing/2014/main" id="{C1BC0D8C-BBB2-40B7-B20E-A82EECEE5B13}"/>
              </a:ext>
            </a:extLst>
          </p:cNvPr>
          <p:cNvCxnSpPr/>
          <p:nvPr/>
        </p:nvCxnSpPr>
        <p:spPr>
          <a:xfrm flipH="1">
            <a:off x="2476500" y="1646566"/>
            <a:ext cx="308023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FC516476-BBEF-1466-5C60-AD6AC6B04D04}"/>
              </a:ext>
            </a:extLst>
          </p:cNvPr>
          <p:cNvCxnSpPr/>
          <p:nvPr/>
        </p:nvCxnSpPr>
        <p:spPr>
          <a:xfrm>
            <a:off x="2476500" y="1646566"/>
            <a:ext cx="0" cy="584953"/>
          </a:xfrm>
          <a:prstGeom prst="line">
            <a:avLst/>
          </a:prstGeom>
        </p:spPr>
        <p:style>
          <a:lnRef idx="1">
            <a:schemeClr val="accent1"/>
          </a:lnRef>
          <a:fillRef idx="0">
            <a:schemeClr val="accent1"/>
          </a:fillRef>
          <a:effectRef idx="0">
            <a:schemeClr val="accent1"/>
          </a:effectRef>
          <a:fontRef idx="minor">
            <a:schemeClr val="tx1"/>
          </a:fontRef>
        </p:style>
      </p:cxnSp>
      <p:sp>
        <p:nvSpPr>
          <p:cNvPr id="85" name="Rectangle 84">
            <a:extLst>
              <a:ext uri="{FF2B5EF4-FFF2-40B4-BE49-F238E27FC236}">
                <a16:creationId xmlns:a16="http://schemas.microsoft.com/office/drawing/2014/main" id="{0444DB71-7071-AE0C-4636-312CDA43147D}"/>
              </a:ext>
            </a:extLst>
          </p:cNvPr>
          <p:cNvSpPr/>
          <p:nvPr/>
        </p:nvSpPr>
        <p:spPr>
          <a:xfrm>
            <a:off x="1688833" y="2256116"/>
            <a:ext cx="1742719" cy="817711"/>
          </a:xfrm>
          <a:prstGeom prst="rect">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Customer Lifetime Value</a:t>
            </a:r>
          </a:p>
        </p:txBody>
      </p:sp>
      <p:sp>
        <p:nvSpPr>
          <p:cNvPr id="86" name="Arrow: Down 85">
            <a:extLst>
              <a:ext uri="{FF2B5EF4-FFF2-40B4-BE49-F238E27FC236}">
                <a16:creationId xmlns:a16="http://schemas.microsoft.com/office/drawing/2014/main" id="{01F79DD1-7D77-A319-8515-AFAE0041C2E3}"/>
              </a:ext>
            </a:extLst>
          </p:cNvPr>
          <p:cNvSpPr/>
          <p:nvPr/>
        </p:nvSpPr>
        <p:spPr>
          <a:xfrm>
            <a:off x="2299381" y="3147832"/>
            <a:ext cx="218434" cy="312368"/>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Rectangle 86">
            <a:extLst>
              <a:ext uri="{FF2B5EF4-FFF2-40B4-BE49-F238E27FC236}">
                <a16:creationId xmlns:a16="http://schemas.microsoft.com/office/drawing/2014/main" id="{4D90E7F3-8111-34ED-272B-DB273AABD492}"/>
              </a:ext>
            </a:extLst>
          </p:cNvPr>
          <p:cNvSpPr/>
          <p:nvPr/>
        </p:nvSpPr>
        <p:spPr>
          <a:xfrm>
            <a:off x="1425142" y="3460201"/>
            <a:ext cx="1862235" cy="686524"/>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AVG order value</a:t>
            </a:r>
          </a:p>
        </p:txBody>
      </p:sp>
      <p:sp>
        <p:nvSpPr>
          <p:cNvPr id="88" name="Rectangle 87">
            <a:extLst>
              <a:ext uri="{FF2B5EF4-FFF2-40B4-BE49-F238E27FC236}">
                <a16:creationId xmlns:a16="http://schemas.microsoft.com/office/drawing/2014/main" id="{2BEECD5F-7200-6D4C-8E7E-B59DD1F79C12}"/>
              </a:ext>
            </a:extLst>
          </p:cNvPr>
          <p:cNvSpPr/>
          <p:nvPr/>
        </p:nvSpPr>
        <p:spPr>
          <a:xfrm>
            <a:off x="1477207" y="4570699"/>
            <a:ext cx="1810169" cy="686525"/>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Customer Retention Rate </a:t>
            </a:r>
          </a:p>
        </p:txBody>
      </p:sp>
      <p:sp>
        <p:nvSpPr>
          <p:cNvPr id="89" name="Arrow: Down 88">
            <a:extLst>
              <a:ext uri="{FF2B5EF4-FFF2-40B4-BE49-F238E27FC236}">
                <a16:creationId xmlns:a16="http://schemas.microsoft.com/office/drawing/2014/main" id="{23E59827-23FE-61CC-EAE3-BDF97FE87660}"/>
              </a:ext>
            </a:extLst>
          </p:cNvPr>
          <p:cNvSpPr/>
          <p:nvPr/>
        </p:nvSpPr>
        <p:spPr>
          <a:xfrm>
            <a:off x="2211162" y="4192466"/>
            <a:ext cx="407151" cy="310018"/>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793790" y="977384"/>
            <a:ext cx="4120753" cy="2546747"/>
          </a:xfrm>
          <a:prstGeom prst="rect">
            <a:avLst/>
          </a:prstGeom>
        </p:spPr>
      </p:pic>
      <p:sp>
        <p:nvSpPr>
          <p:cNvPr id="3" name="Text 0"/>
          <p:cNvSpPr/>
          <p:nvPr/>
        </p:nvSpPr>
        <p:spPr>
          <a:xfrm>
            <a:off x="793790" y="3807619"/>
            <a:ext cx="2920127" cy="354330"/>
          </a:xfrm>
          <a:prstGeom prst="rect">
            <a:avLst/>
          </a:prstGeom>
          <a:noFill/>
          <a:ln/>
        </p:spPr>
        <p:txBody>
          <a:bodyPr wrap="none" lIns="0" tIns="0" rIns="0" bIns="0" rtlCol="0" anchor="t"/>
          <a:lstStyle/>
          <a:p>
            <a:pPr marL="0" indent="0" algn="l">
              <a:lnSpc>
                <a:spcPts val="2750"/>
              </a:lnSpc>
              <a:buNone/>
            </a:pPr>
            <a:r>
              <a:rPr lang="en-US" sz="2200" b="1" dirty="0">
                <a:solidFill>
                  <a:srgbClr val="272525"/>
                </a:solidFill>
                <a:latin typeface="Overpass Bold" pitchFamily="34" charset="0"/>
                <a:ea typeface="Overpass Bold" pitchFamily="34" charset="-122"/>
                <a:cs typeface="Overpass Bold" pitchFamily="34" charset="-120"/>
              </a:rPr>
              <a:t>CSAT Metrics Analysis</a:t>
            </a:r>
            <a:endParaRPr lang="en-US" sz="2200" dirty="0"/>
          </a:p>
        </p:txBody>
      </p:sp>
      <p:sp>
        <p:nvSpPr>
          <p:cNvPr id="4" name="Text 1"/>
          <p:cNvSpPr/>
          <p:nvPr/>
        </p:nvSpPr>
        <p:spPr>
          <a:xfrm>
            <a:off x="793790" y="4298037"/>
            <a:ext cx="4120753" cy="1088708"/>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Overpass" pitchFamily="34" charset="0"/>
                <a:ea typeface="Overpass" pitchFamily="34" charset="-122"/>
                <a:cs typeface="Overpass" pitchFamily="34" charset="-120"/>
              </a:rPr>
              <a:t>Comprehensive evaluation of customer satisfaction scores across different channels and states</a:t>
            </a:r>
            <a:endParaRPr lang="en-US" sz="1750" dirty="0"/>
          </a:p>
        </p:txBody>
      </p:sp>
      <p:pic>
        <p:nvPicPr>
          <p:cNvPr id="5" name="Image 1" descr="preencoded.png"/>
          <p:cNvPicPr>
            <a:picLocks noChangeAspect="1"/>
          </p:cNvPicPr>
          <p:nvPr/>
        </p:nvPicPr>
        <p:blipFill>
          <a:blip r:embed="rId4"/>
          <a:stretch>
            <a:fillRect/>
          </a:stretch>
        </p:blipFill>
        <p:spPr>
          <a:xfrm>
            <a:off x="5254704" y="977384"/>
            <a:ext cx="4120872" cy="2546866"/>
          </a:xfrm>
          <a:prstGeom prst="rect">
            <a:avLst/>
          </a:prstGeom>
        </p:spPr>
      </p:pic>
      <p:sp>
        <p:nvSpPr>
          <p:cNvPr id="6" name="Text 2"/>
          <p:cNvSpPr/>
          <p:nvPr/>
        </p:nvSpPr>
        <p:spPr>
          <a:xfrm>
            <a:off x="5254704" y="3807738"/>
            <a:ext cx="3145631" cy="354330"/>
          </a:xfrm>
          <a:prstGeom prst="rect">
            <a:avLst/>
          </a:prstGeom>
          <a:noFill/>
          <a:ln/>
        </p:spPr>
        <p:txBody>
          <a:bodyPr wrap="none" lIns="0" tIns="0" rIns="0" bIns="0" rtlCol="0" anchor="t"/>
          <a:lstStyle/>
          <a:p>
            <a:pPr marL="0" indent="0" algn="l">
              <a:lnSpc>
                <a:spcPts val="2750"/>
              </a:lnSpc>
              <a:buNone/>
            </a:pPr>
            <a:r>
              <a:rPr lang="en-US" sz="2200" b="1" dirty="0">
                <a:solidFill>
                  <a:srgbClr val="272525"/>
                </a:solidFill>
                <a:latin typeface="Overpass Bold" pitchFamily="34" charset="0"/>
                <a:ea typeface="Overpass Bold" pitchFamily="34" charset="-122"/>
                <a:cs typeface="Overpass Bold" pitchFamily="34" charset="-120"/>
              </a:rPr>
              <a:t>Service Quality Insights</a:t>
            </a:r>
            <a:endParaRPr lang="en-US" sz="2200" dirty="0"/>
          </a:p>
        </p:txBody>
      </p:sp>
      <p:sp>
        <p:nvSpPr>
          <p:cNvPr id="7" name="Text 3"/>
          <p:cNvSpPr/>
          <p:nvPr/>
        </p:nvSpPr>
        <p:spPr>
          <a:xfrm>
            <a:off x="5254704" y="4298156"/>
            <a:ext cx="4120872" cy="1088708"/>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Overpass" pitchFamily="34" charset="0"/>
                <a:ea typeface="Overpass" pitchFamily="34" charset="-122"/>
                <a:cs typeface="Overpass" pitchFamily="34" charset="-120"/>
              </a:rPr>
              <a:t>Identifying performance drivers and improvement opportunities in customer support channels</a:t>
            </a:r>
            <a:endParaRPr lang="en-US" sz="1750" dirty="0"/>
          </a:p>
        </p:txBody>
      </p:sp>
      <p:pic>
        <p:nvPicPr>
          <p:cNvPr id="8" name="Image 2" descr="preencoded.png"/>
          <p:cNvPicPr>
            <a:picLocks noChangeAspect="1"/>
          </p:cNvPicPr>
          <p:nvPr/>
        </p:nvPicPr>
        <p:blipFill>
          <a:blip r:embed="rId5"/>
          <a:stretch>
            <a:fillRect/>
          </a:stretch>
        </p:blipFill>
        <p:spPr>
          <a:xfrm>
            <a:off x="9715738" y="977384"/>
            <a:ext cx="4120753" cy="2546747"/>
          </a:xfrm>
          <a:prstGeom prst="rect">
            <a:avLst/>
          </a:prstGeom>
        </p:spPr>
      </p:pic>
      <p:sp>
        <p:nvSpPr>
          <p:cNvPr id="9" name="Text 4"/>
          <p:cNvSpPr/>
          <p:nvPr/>
        </p:nvSpPr>
        <p:spPr>
          <a:xfrm>
            <a:off x="9715738" y="3807619"/>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272525"/>
                </a:solidFill>
                <a:latin typeface="Overpass Bold" pitchFamily="34" charset="0"/>
                <a:ea typeface="Overpass Bold" pitchFamily="34" charset="-122"/>
                <a:cs typeface="Overpass Bold" pitchFamily="34" charset="-120"/>
              </a:rPr>
              <a:t>Retention Strategies</a:t>
            </a:r>
            <a:endParaRPr lang="en-US" sz="2200" dirty="0"/>
          </a:p>
        </p:txBody>
      </p:sp>
      <p:sp>
        <p:nvSpPr>
          <p:cNvPr id="10" name="Text 5"/>
          <p:cNvSpPr/>
          <p:nvPr/>
        </p:nvSpPr>
        <p:spPr>
          <a:xfrm>
            <a:off x="9715738" y="4298037"/>
            <a:ext cx="4120753" cy="1088708"/>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Overpass" pitchFamily="34" charset="0"/>
                <a:ea typeface="Overpass" pitchFamily="34" charset="-122"/>
                <a:cs typeface="Overpass" pitchFamily="34" charset="-120"/>
              </a:rPr>
              <a:t>Developing targeted approaches to enhance customer loyalty and long-term engagement</a:t>
            </a:r>
            <a:endParaRPr lang="en-US" sz="1750" dirty="0"/>
          </a:p>
        </p:txBody>
      </p:sp>
      <p:sp>
        <p:nvSpPr>
          <p:cNvPr id="11" name="Text 6"/>
          <p:cNvSpPr/>
          <p:nvPr/>
        </p:nvSpPr>
        <p:spPr>
          <a:xfrm>
            <a:off x="793790" y="5642015"/>
            <a:ext cx="13042821" cy="725805"/>
          </a:xfrm>
          <a:prstGeom prst="rect">
            <a:avLst/>
          </a:prstGeom>
          <a:noFill/>
          <a:ln/>
        </p:spPr>
        <p:txBody>
          <a:bodyPr wrap="square" lIns="0" tIns="0" rIns="0" bIns="0" rtlCol="0" anchor="t"/>
          <a:lstStyle/>
          <a:p>
            <a:pPr marL="342900" indent="-342900">
              <a:lnSpc>
                <a:spcPts val="2850"/>
              </a:lnSpc>
              <a:buSzPct val="100000"/>
              <a:buFont typeface="+mj-lt"/>
              <a:buAutoNum type="arabicPeriod"/>
            </a:pPr>
            <a:r>
              <a:rPr lang="en-US" sz="1750" dirty="0">
                <a:solidFill>
                  <a:srgbClr val="272525"/>
                </a:solidFill>
                <a:latin typeface="Overpass" pitchFamily="34" charset="0"/>
                <a:ea typeface="Overpass" pitchFamily="34" charset="-122"/>
                <a:cs typeface="Overpass" pitchFamily="34" charset="-120"/>
              </a:rPr>
              <a:t>Customer retention column created on the bcais of CSAt score like if csat score is more than or equal to 5  than the customer is retained .</a:t>
            </a:r>
            <a:endParaRPr lang="en-US" sz="1750" dirty="0"/>
          </a:p>
        </p:txBody>
      </p:sp>
      <p:sp>
        <p:nvSpPr>
          <p:cNvPr id="12" name="Text 7"/>
          <p:cNvSpPr/>
          <p:nvPr/>
        </p:nvSpPr>
        <p:spPr>
          <a:xfrm>
            <a:off x="793790" y="6447115"/>
            <a:ext cx="13042821" cy="362903"/>
          </a:xfrm>
          <a:prstGeom prst="rect">
            <a:avLst/>
          </a:prstGeom>
          <a:noFill/>
          <a:ln/>
        </p:spPr>
        <p:txBody>
          <a:bodyPr wrap="none" lIns="0" tIns="0" rIns="0" bIns="0" rtlCol="0" anchor="t"/>
          <a:lstStyle/>
          <a:p>
            <a:pPr marL="342900" indent="-342900">
              <a:lnSpc>
                <a:spcPts val="2850"/>
              </a:lnSpc>
              <a:buSzPct val="100000"/>
              <a:buFont typeface="+mj-lt"/>
              <a:buAutoNum type="arabicPeriod" startAt="2"/>
            </a:pPr>
            <a:r>
              <a:rPr lang="en-US" sz="1750" dirty="0">
                <a:solidFill>
                  <a:srgbClr val="272525"/>
                </a:solidFill>
                <a:latin typeface="Overpass" pitchFamily="34" charset="0"/>
                <a:ea typeface="Overpass" pitchFamily="34" charset="-122"/>
                <a:cs typeface="Overpass" pitchFamily="34" charset="-120"/>
              </a:rPr>
              <a:t> Response time colunm creted on the basis of call duration in min.(if call duration is &lt;=5, "Short", &lt;=30, "Medium", "Long")). </a:t>
            </a:r>
            <a:endParaRPr lang="en-US" sz="1750" dirty="0"/>
          </a:p>
        </p:txBody>
      </p:sp>
      <p:sp>
        <p:nvSpPr>
          <p:cNvPr id="13" name="Text 8"/>
          <p:cNvSpPr/>
          <p:nvPr/>
        </p:nvSpPr>
        <p:spPr>
          <a:xfrm>
            <a:off x="793790" y="6889313"/>
            <a:ext cx="13042821" cy="362903"/>
          </a:xfrm>
          <a:prstGeom prst="rect">
            <a:avLst/>
          </a:prstGeom>
          <a:noFill/>
          <a:ln/>
        </p:spPr>
        <p:txBody>
          <a:bodyPr wrap="none" lIns="0" tIns="0" rIns="0" bIns="0" rtlCol="0" anchor="t"/>
          <a:lstStyle/>
          <a:p>
            <a:pPr marL="342900" indent="-342900">
              <a:lnSpc>
                <a:spcPts val="2850"/>
              </a:lnSpc>
              <a:buSzPct val="100000"/>
              <a:buFont typeface="+mj-lt"/>
              <a:buAutoNum type="arabicPeriod" startAt="3"/>
            </a:pPr>
            <a:r>
              <a:rPr lang="en-US" sz="1750" dirty="0">
                <a:solidFill>
                  <a:srgbClr val="272525"/>
                </a:solidFill>
                <a:latin typeface="Overpass" pitchFamily="34" charset="0"/>
                <a:ea typeface="Overpass" pitchFamily="34" charset="-122"/>
                <a:cs typeface="Overpass" pitchFamily="34" charset="-120"/>
              </a:rPr>
              <a:t>Location colunmn created on the basis of call center loaction (Mumbai= 1,Delhi= 2,Kolkta= 3, Chennai= 4).</a:t>
            </a:r>
            <a:endParaRPr lang="en-US" sz="1750" dirty="0"/>
          </a:p>
        </p:txBody>
      </p:sp>
      <p:pic>
        <p:nvPicPr>
          <p:cNvPr id="14" name="Image 3" descr="preencoded.png"/>
          <p:cNvPicPr>
            <a:picLocks noChangeAspect="1"/>
          </p:cNvPicPr>
          <p:nvPr/>
        </p:nvPicPr>
        <p:blipFill>
          <a:blip r:embed="rId6"/>
          <a:stretch>
            <a:fillRect/>
          </a:stretch>
        </p:blipFill>
        <p:spPr>
          <a:xfrm>
            <a:off x="13490138" y="228600"/>
            <a:ext cx="911662" cy="510421"/>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624251"/>
            <a:ext cx="7556421" cy="1417558"/>
          </a:xfrm>
          <a:prstGeom prst="rect">
            <a:avLst/>
          </a:prstGeom>
          <a:noFill/>
          <a:ln/>
        </p:spPr>
        <p:txBody>
          <a:bodyPr wrap="square" lIns="0" tIns="0" rIns="0" bIns="0" rtlCol="0" anchor="t"/>
          <a:lstStyle/>
          <a:p>
            <a:pPr marL="0" indent="0">
              <a:lnSpc>
                <a:spcPts val="5550"/>
              </a:lnSpc>
              <a:buNone/>
            </a:pPr>
            <a:r>
              <a:rPr lang="en-US" sz="4450" b="1" dirty="0">
                <a:solidFill>
                  <a:srgbClr val="000000"/>
                </a:solidFill>
                <a:latin typeface="Overpass Bold" pitchFamily="34" charset="0"/>
                <a:ea typeface="Overpass Bold" pitchFamily="34" charset="-122"/>
                <a:cs typeface="Overpass Bold" pitchFamily="34" charset="-120"/>
              </a:rPr>
              <a:t>Customer Retention Status Analysis</a:t>
            </a:r>
            <a:endParaRPr lang="en-US" sz="4450" dirty="0"/>
          </a:p>
        </p:txBody>
      </p:sp>
      <p:sp>
        <p:nvSpPr>
          <p:cNvPr id="4" name="Text 1"/>
          <p:cNvSpPr/>
          <p:nvPr/>
        </p:nvSpPr>
        <p:spPr>
          <a:xfrm>
            <a:off x="793790" y="3608784"/>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000000"/>
                </a:solidFill>
                <a:latin typeface="Overpass Bold" pitchFamily="34" charset="0"/>
                <a:ea typeface="Overpass Bold" pitchFamily="34" charset="-122"/>
                <a:cs typeface="Overpass Bold" pitchFamily="34" charset="-120"/>
              </a:rPr>
              <a:t>Retention Status</a:t>
            </a:r>
            <a:endParaRPr lang="en-US" sz="2200" dirty="0"/>
          </a:p>
        </p:txBody>
      </p:sp>
      <p:sp>
        <p:nvSpPr>
          <p:cNvPr id="5" name="Text 2"/>
          <p:cNvSpPr/>
          <p:nvPr/>
        </p:nvSpPr>
        <p:spPr>
          <a:xfrm>
            <a:off x="793790" y="4189928"/>
            <a:ext cx="3501509" cy="2177415"/>
          </a:xfrm>
          <a:prstGeom prst="rect">
            <a:avLst/>
          </a:prstGeom>
          <a:noFill/>
          <a:ln/>
        </p:spPr>
        <p:txBody>
          <a:bodyPr wrap="square" lIns="0" tIns="0" rIns="0" bIns="0" rtlCol="0" anchor="t"/>
          <a:lstStyle/>
          <a:p>
            <a:pPr marL="0" indent="0">
              <a:lnSpc>
                <a:spcPts val="2850"/>
              </a:lnSpc>
              <a:buNone/>
            </a:pPr>
            <a:r>
              <a:rPr lang="en-US" sz="1750" dirty="0">
                <a:solidFill>
                  <a:srgbClr val="272525"/>
                </a:solidFill>
                <a:latin typeface="Overpass" pitchFamily="34" charset="0"/>
                <a:ea typeface="Overpass" pitchFamily="34" charset="-122"/>
                <a:cs typeface="Overpass" pitchFamily="34" charset="-120"/>
              </a:rPr>
              <a:t>The percentage of retained customers is significantly higher than those not retained. This indicates a solid base but also highlights the need to address churn.</a:t>
            </a:r>
            <a:endParaRPr lang="en-US" sz="1750" dirty="0"/>
          </a:p>
        </p:txBody>
      </p:sp>
      <p:sp>
        <p:nvSpPr>
          <p:cNvPr id="6" name="Text 3"/>
          <p:cNvSpPr/>
          <p:nvPr/>
        </p:nvSpPr>
        <p:spPr>
          <a:xfrm>
            <a:off x="4856321" y="3608784"/>
            <a:ext cx="2903101" cy="354330"/>
          </a:xfrm>
          <a:prstGeom prst="rect">
            <a:avLst/>
          </a:prstGeom>
          <a:noFill/>
          <a:ln/>
        </p:spPr>
        <p:txBody>
          <a:bodyPr wrap="none" lIns="0" tIns="0" rIns="0" bIns="0" rtlCol="0" anchor="t"/>
          <a:lstStyle/>
          <a:p>
            <a:pPr marL="0" indent="0">
              <a:lnSpc>
                <a:spcPts val="2750"/>
              </a:lnSpc>
              <a:buNone/>
            </a:pPr>
            <a:r>
              <a:rPr lang="en-US" sz="2200" b="1" dirty="0">
                <a:solidFill>
                  <a:srgbClr val="000000"/>
                </a:solidFill>
                <a:latin typeface="Overpass Bold" pitchFamily="34" charset="0"/>
                <a:ea typeface="Overpass Bold" pitchFamily="34" charset="-122"/>
                <a:cs typeface="Overpass Bold" pitchFamily="34" charset="-120"/>
              </a:rPr>
              <a:t>Key Retention Metrics</a:t>
            </a:r>
            <a:endParaRPr lang="en-US" sz="2200" dirty="0"/>
          </a:p>
        </p:txBody>
      </p:sp>
      <p:sp>
        <p:nvSpPr>
          <p:cNvPr id="7" name="Text 4"/>
          <p:cNvSpPr/>
          <p:nvPr/>
        </p:nvSpPr>
        <p:spPr>
          <a:xfrm>
            <a:off x="4856321" y="4189928"/>
            <a:ext cx="3501509" cy="725805"/>
          </a:xfrm>
          <a:prstGeom prst="rect">
            <a:avLst/>
          </a:prstGeom>
          <a:noFill/>
          <a:ln/>
        </p:spPr>
        <p:txBody>
          <a:bodyPr wrap="square" lIns="0" tIns="0" rIns="0" bIns="0" rtlCol="0" anchor="t"/>
          <a:lstStyle/>
          <a:p>
            <a:pPr marL="342900" indent="-342900">
              <a:lnSpc>
                <a:spcPts val="2850"/>
              </a:lnSpc>
              <a:buSzPct val="100000"/>
              <a:buChar char="•"/>
            </a:pPr>
            <a:r>
              <a:rPr lang="en-US" sz="1750" dirty="0">
                <a:solidFill>
                  <a:srgbClr val="272525"/>
                </a:solidFill>
                <a:latin typeface="Overpass" pitchFamily="34" charset="0"/>
                <a:ea typeface="Overpass" pitchFamily="34" charset="-122"/>
                <a:cs typeface="Overpass" pitchFamily="34" charset="-120"/>
              </a:rPr>
              <a:t>Fast response times correlate with high retention.</a:t>
            </a:r>
            <a:endParaRPr lang="en-US" sz="1750" dirty="0"/>
          </a:p>
        </p:txBody>
      </p:sp>
      <p:sp>
        <p:nvSpPr>
          <p:cNvPr id="8" name="Text 5"/>
          <p:cNvSpPr/>
          <p:nvPr/>
        </p:nvSpPr>
        <p:spPr>
          <a:xfrm>
            <a:off x="4856321" y="4995029"/>
            <a:ext cx="3501509" cy="725805"/>
          </a:xfrm>
          <a:prstGeom prst="rect">
            <a:avLst/>
          </a:prstGeom>
          <a:noFill/>
          <a:ln/>
        </p:spPr>
        <p:txBody>
          <a:bodyPr wrap="square" lIns="0" tIns="0" rIns="0" bIns="0" rtlCol="0" anchor="t"/>
          <a:lstStyle/>
          <a:p>
            <a:pPr marL="342900" indent="-342900">
              <a:lnSpc>
                <a:spcPts val="2850"/>
              </a:lnSpc>
              <a:buSzPct val="100000"/>
              <a:buChar char="•"/>
            </a:pPr>
            <a:r>
              <a:rPr lang="en-US" sz="1750" dirty="0">
                <a:solidFill>
                  <a:srgbClr val="272525"/>
                </a:solidFill>
                <a:latin typeface="Overpass" pitchFamily="34" charset="0"/>
                <a:ea typeface="Overpass" pitchFamily="34" charset="-122"/>
                <a:cs typeface="Overpass" pitchFamily="34" charset="-120"/>
              </a:rPr>
              <a:t>High CSAT scores contribute to customer loyalty.</a:t>
            </a:r>
            <a:endParaRPr lang="en-US" sz="1750" dirty="0"/>
          </a:p>
        </p:txBody>
      </p:sp>
      <p:sp>
        <p:nvSpPr>
          <p:cNvPr id="9" name="Text 6"/>
          <p:cNvSpPr/>
          <p:nvPr/>
        </p:nvSpPr>
        <p:spPr>
          <a:xfrm>
            <a:off x="4856321" y="5800130"/>
            <a:ext cx="3501509" cy="725805"/>
          </a:xfrm>
          <a:prstGeom prst="rect">
            <a:avLst/>
          </a:prstGeom>
          <a:noFill/>
          <a:ln/>
        </p:spPr>
        <p:txBody>
          <a:bodyPr wrap="square" lIns="0" tIns="0" rIns="0" bIns="0" rtlCol="0" anchor="t"/>
          <a:lstStyle/>
          <a:p>
            <a:pPr marL="342900" indent="-342900">
              <a:lnSpc>
                <a:spcPts val="2850"/>
              </a:lnSpc>
              <a:buSzPct val="100000"/>
              <a:buChar char="•"/>
            </a:pPr>
            <a:r>
              <a:rPr lang="en-US" sz="1750" dirty="0">
                <a:solidFill>
                  <a:srgbClr val="272525"/>
                </a:solidFill>
                <a:latin typeface="Overpass" pitchFamily="34" charset="0"/>
                <a:ea typeface="Overpass" pitchFamily="34" charset="-122"/>
                <a:cs typeface="Overpass" pitchFamily="34" charset="-120"/>
              </a:rPr>
              <a:t>Positive sentiment drives long-term engagement.</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32338"/>
          </a:xfrm>
          <a:prstGeom prst="rect">
            <a:avLst/>
          </a:prstGeom>
        </p:spPr>
      </p:pic>
      <p:sp>
        <p:nvSpPr>
          <p:cNvPr id="3" name="Text 0"/>
          <p:cNvSpPr/>
          <p:nvPr/>
        </p:nvSpPr>
        <p:spPr>
          <a:xfrm>
            <a:off x="6173391" y="539829"/>
            <a:ext cx="5976104" cy="613410"/>
          </a:xfrm>
          <a:prstGeom prst="rect">
            <a:avLst/>
          </a:prstGeom>
          <a:noFill/>
          <a:ln/>
        </p:spPr>
        <p:txBody>
          <a:bodyPr wrap="none" lIns="0" tIns="0" rIns="0" bIns="0" rtlCol="0" anchor="t"/>
          <a:lstStyle/>
          <a:p>
            <a:pPr marL="0" indent="0">
              <a:lnSpc>
                <a:spcPts val="4800"/>
              </a:lnSpc>
              <a:buNone/>
            </a:pPr>
            <a:r>
              <a:rPr lang="en-US" sz="3850" b="1" dirty="0">
                <a:solidFill>
                  <a:srgbClr val="000000"/>
                </a:solidFill>
                <a:latin typeface="Overpass Bold" pitchFamily="34" charset="0"/>
                <a:ea typeface="Overpass Bold" pitchFamily="34" charset="-122"/>
                <a:cs typeface="Overpass Bold" pitchFamily="34" charset="-120"/>
              </a:rPr>
              <a:t> State-Wise CSAT Analysis</a:t>
            </a:r>
            <a:endParaRPr lang="en-US" sz="3850" dirty="0"/>
          </a:p>
        </p:txBody>
      </p:sp>
      <p:pic>
        <p:nvPicPr>
          <p:cNvPr id="4" name="Image 1" descr="preencoded.png"/>
          <p:cNvPicPr>
            <a:picLocks noChangeAspect="1"/>
          </p:cNvPicPr>
          <p:nvPr/>
        </p:nvPicPr>
        <p:blipFill>
          <a:blip r:embed="rId4"/>
          <a:stretch>
            <a:fillRect/>
          </a:stretch>
        </p:blipFill>
        <p:spPr>
          <a:xfrm>
            <a:off x="6173391" y="1447681"/>
            <a:ext cx="981551" cy="1177885"/>
          </a:xfrm>
          <a:prstGeom prst="rect">
            <a:avLst/>
          </a:prstGeom>
        </p:spPr>
      </p:pic>
      <p:sp>
        <p:nvSpPr>
          <p:cNvPr id="5" name="Text 1"/>
          <p:cNvSpPr/>
          <p:nvPr/>
        </p:nvSpPr>
        <p:spPr>
          <a:xfrm>
            <a:off x="7449383" y="1643896"/>
            <a:ext cx="2453878" cy="306705"/>
          </a:xfrm>
          <a:prstGeom prst="rect">
            <a:avLst/>
          </a:prstGeom>
          <a:noFill/>
          <a:ln/>
        </p:spPr>
        <p:txBody>
          <a:bodyPr wrap="none" lIns="0" tIns="0" rIns="0" bIns="0" rtlCol="0" anchor="t"/>
          <a:lstStyle/>
          <a:p>
            <a:pPr marL="0" indent="0" algn="l">
              <a:lnSpc>
                <a:spcPts val="2400"/>
              </a:lnSpc>
              <a:buNone/>
            </a:pPr>
            <a:r>
              <a:rPr lang="en-US" sz="1900" b="1" dirty="0">
                <a:solidFill>
                  <a:srgbClr val="272525"/>
                </a:solidFill>
                <a:latin typeface="Overpass Bold" pitchFamily="34" charset="0"/>
                <a:ea typeface="Overpass Bold" pitchFamily="34" charset="-122"/>
                <a:cs typeface="Overpass Bold" pitchFamily="34" charset="-120"/>
              </a:rPr>
              <a:t>Chennai &amp; Delhi</a:t>
            </a:r>
            <a:endParaRPr lang="en-US" sz="1900" dirty="0"/>
          </a:p>
        </p:txBody>
      </p:sp>
      <p:sp>
        <p:nvSpPr>
          <p:cNvPr id="6" name="Text 2"/>
          <p:cNvSpPr/>
          <p:nvPr/>
        </p:nvSpPr>
        <p:spPr>
          <a:xfrm>
            <a:off x="7449383" y="2068354"/>
            <a:ext cx="6494026" cy="314087"/>
          </a:xfrm>
          <a:prstGeom prst="rect">
            <a:avLst/>
          </a:prstGeom>
          <a:noFill/>
          <a:ln/>
        </p:spPr>
        <p:txBody>
          <a:bodyPr wrap="none" lIns="0" tIns="0" rIns="0" bIns="0" rtlCol="0" anchor="t"/>
          <a:lstStyle/>
          <a:p>
            <a:pPr marL="0" indent="0" algn="l">
              <a:lnSpc>
                <a:spcPts val="2450"/>
              </a:lnSpc>
              <a:buNone/>
            </a:pPr>
            <a:r>
              <a:rPr lang="en-US" sz="1500" dirty="0">
                <a:solidFill>
                  <a:srgbClr val="272525"/>
                </a:solidFill>
                <a:latin typeface="Overpass" pitchFamily="34" charset="0"/>
                <a:ea typeface="Overpass" pitchFamily="34" charset="-122"/>
                <a:cs typeface="Overpass" pitchFamily="34" charset="-120"/>
              </a:rPr>
              <a:t>Higher CSAT scores indicate effective call center operations.</a:t>
            </a:r>
            <a:endParaRPr lang="en-US" sz="1500" dirty="0"/>
          </a:p>
        </p:txBody>
      </p:sp>
      <p:pic>
        <p:nvPicPr>
          <p:cNvPr id="7" name="Image 2" descr="preencoded.png"/>
          <p:cNvPicPr>
            <a:picLocks noChangeAspect="1"/>
          </p:cNvPicPr>
          <p:nvPr/>
        </p:nvPicPr>
        <p:blipFill>
          <a:blip r:embed="rId5"/>
          <a:stretch>
            <a:fillRect/>
          </a:stretch>
        </p:blipFill>
        <p:spPr>
          <a:xfrm>
            <a:off x="6173391" y="2625566"/>
            <a:ext cx="981551" cy="1177885"/>
          </a:xfrm>
          <a:prstGeom prst="rect">
            <a:avLst/>
          </a:prstGeom>
        </p:spPr>
      </p:pic>
      <p:sp>
        <p:nvSpPr>
          <p:cNvPr id="8" name="Text 3"/>
          <p:cNvSpPr/>
          <p:nvPr/>
        </p:nvSpPr>
        <p:spPr>
          <a:xfrm>
            <a:off x="7449383" y="2821781"/>
            <a:ext cx="2453878" cy="306705"/>
          </a:xfrm>
          <a:prstGeom prst="rect">
            <a:avLst/>
          </a:prstGeom>
          <a:noFill/>
          <a:ln/>
        </p:spPr>
        <p:txBody>
          <a:bodyPr wrap="none" lIns="0" tIns="0" rIns="0" bIns="0" rtlCol="0" anchor="t"/>
          <a:lstStyle/>
          <a:p>
            <a:pPr marL="0" indent="0" algn="l">
              <a:lnSpc>
                <a:spcPts val="2400"/>
              </a:lnSpc>
              <a:buNone/>
            </a:pPr>
            <a:r>
              <a:rPr lang="en-US" sz="1900" b="1" dirty="0">
                <a:solidFill>
                  <a:srgbClr val="272525"/>
                </a:solidFill>
                <a:latin typeface="Overpass Bold" pitchFamily="34" charset="0"/>
                <a:ea typeface="Overpass Bold" pitchFamily="34" charset="-122"/>
                <a:cs typeface="Overpass Bold" pitchFamily="34" charset="-120"/>
              </a:rPr>
              <a:t>Kolkata &amp; Mumbai</a:t>
            </a:r>
            <a:endParaRPr lang="en-US" sz="1900" dirty="0"/>
          </a:p>
        </p:txBody>
      </p:sp>
      <p:sp>
        <p:nvSpPr>
          <p:cNvPr id="9" name="Text 4"/>
          <p:cNvSpPr/>
          <p:nvPr/>
        </p:nvSpPr>
        <p:spPr>
          <a:xfrm>
            <a:off x="7449383" y="3246239"/>
            <a:ext cx="6494026" cy="314087"/>
          </a:xfrm>
          <a:prstGeom prst="rect">
            <a:avLst/>
          </a:prstGeom>
          <a:noFill/>
          <a:ln/>
        </p:spPr>
        <p:txBody>
          <a:bodyPr wrap="none" lIns="0" tIns="0" rIns="0" bIns="0" rtlCol="0" anchor="t"/>
          <a:lstStyle/>
          <a:p>
            <a:pPr marL="0" indent="0" algn="l">
              <a:lnSpc>
                <a:spcPts val="2450"/>
              </a:lnSpc>
              <a:buNone/>
            </a:pPr>
            <a:r>
              <a:rPr lang="en-US" sz="1500" dirty="0">
                <a:solidFill>
                  <a:srgbClr val="272525"/>
                </a:solidFill>
                <a:latin typeface="Overpass" pitchFamily="34" charset="0"/>
                <a:ea typeface="Overpass" pitchFamily="34" charset="-122"/>
                <a:cs typeface="Overpass" pitchFamily="34" charset="-120"/>
              </a:rPr>
              <a:t>Lower CSAT scores suggest service quality or expectation issues.</a:t>
            </a:r>
            <a:endParaRPr lang="en-US" sz="1500" dirty="0"/>
          </a:p>
        </p:txBody>
      </p:sp>
      <p:pic>
        <p:nvPicPr>
          <p:cNvPr id="10" name="Image 3" descr="preencoded.png"/>
          <p:cNvPicPr>
            <a:picLocks noChangeAspect="1"/>
          </p:cNvPicPr>
          <p:nvPr/>
        </p:nvPicPr>
        <p:blipFill>
          <a:blip r:embed="rId6"/>
          <a:stretch>
            <a:fillRect/>
          </a:stretch>
        </p:blipFill>
        <p:spPr>
          <a:xfrm>
            <a:off x="6173391" y="3803452"/>
            <a:ext cx="981551" cy="1177885"/>
          </a:xfrm>
          <a:prstGeom prst="rect">
            <a:avLst/>
          </a:prstGeom>
        </p:spPr>
      </p:pic>
      <p:sp>
        <p:nvSpPr>
          <p:cNvPr id="11" name="Text 5"/>
          <p:cNvSpPr/>
          <p:nvPr/>
        </p:nvSpPr>
        <p:spPr>
          <a:xfrm>
            <a:off x="7449383" y="3999667"/>
            <a:ext cx="2453878" cy="306705"/>
          </a:xfrm>
          <a:prstGeom prst="rect">
            <a:avLst/>
          </a:prstGeom>
          <a:noFill/>
          <a:ln/>
        </p:spPr>
        <p:txBody>
          <a:bodyPr wrap="none" lIns="0" tIns="0" rIns="0" bIns="0" rtlCol="0" anchor="t"/>
          <a:lstStyle/>
          <a:p>
            <a:pPr marL="0" indent="0" algn="l">
              <a:lnSpc>
                <a:spcPts val="2400"/>
              </a:lnSpc>
              <a:buNone/>
            </a:pPr>
            <a:r>
              <a:rPr lang="en-US" sz="1900" b="1" dirty="0">
                <a:solidFill>
                  <a:srgbClr val="272525"/>
                </a:solidFill>
                <a:latin typeface="Overpass Bold" pitchFamily="34" charset="0"/>
                <a:ea typeface="Overpass Bold" pitchFamily="34" charset="-122"/>
                <a:cs typeface="Overpass Bold" pitchFamily="34" charset="-120"/>
              </a:rPr>
              <a:t>Insight</a:t>
            </a:r>
            <a:endParaRPr lang="en-US" sz="1900" dirty="0"/>
          </a:p>
        </p:txBody>
      </p:sp>
      <p:sp>
        <p:nvSpPr>
          <p:cNvPr id="12" name="Text 6"/>
          <p:cNvSpPr/>
          <p:nvPr/>
        </p:nvSpPr>
        <p:spPr>
          <a:xfrm>
            <a:off x="7449383" y="4424124"/>
            <a:ext cx="6494026" cy="314087"/>
          </a:xfrm>
          <a:prstGeom prst="rect">
            <a:avLst/>
          </a:prstGeom>
          <a:noFill/>
          <a:ln/>
        </p:spPr>
        <p:txBody>
          <a:bodyPr wrap="none" lIns="0" tIns="0" rIns="0" bIns="0" rtlCol="0" anchor="t"/>
          <a:lstStyle/>
          <a:p>
            <a:pPr marL="0" indent="0" algn="l">
              <a:lnSpc>
                <a:spcPts val="2450"/>
              </a:lnSpc>
              <a:buNone/>
            </a:pPr>
            <a:r>
              <a:rPr lang="en-US" sz="1500" dirty="0">
                <a:solidFill>
                  <a:srgbClr val="272525"/>
                </a:solidFill>
                <a:latin typeface="Overpass" pitchFamily="34" charset="0"/>
                <a:ea typeface="Overpass" pitchFamily="34" charset="-122"/>
                <a:cs typeface="Overpass" pitchFamily="34" charset="-120"/>
              </a:rPr>
              <a:t>Regional differences in CSAT scores need a targeted approach.</a:t>
            </a:r>
            <a:endParaRPr lang="en-US" sz="1500" dirty="0"/>
          </a:p>
        </p:txBody>
      </p:sp>
      <p:pic>
        <p:nvPicPr>
          <p:cNvPr id="13" name="Image 4" descr="preencoded.png"/>
          <p:cNvPicPr>
            <a:picLocks noChangeAspect="1"/>
          </p:cNvPicPr>
          <p:nvPr/>
        </p:nvPicPr>
        <p:blipFill>
          <a:blip r:embed="rId7"/>
          <a:stretch>
            <a:fillRect/>
          </a:stretch>
        </p:blipFill>
        <p:spPr>
          <a:xfrm>
            <a:off x="6173391" y="4981337"/>
            <a:ext cx="981551" cy="2711172"/>
          </a:xfrm>
          <a:prstGeom prst="rect">
            <a:avLst/>
          </a:prstGeom>
        </p:spPr>
      </p:pic>
      <p:sp>
        <p:nvSpPr>
          <p:cNvPr id="14" name="Text 7"/>
          <p:cNvSpPr/>
          <p:nvPr/>
        </p:nvSpPr>
        <p:spPr>
          <a:xfrm>
            <a:off x="7449383" y="5177552"/>
            <a:ext cx="2453878" cy="306705"/>
          </a:xfrm>
          <a:prstGeom prst="rect">
            <a:avLst/>
          </a:prstGeom>
          <a:noFill/>
          <a:ln/>
        </p:spPr>
        <p:txBody>
          <a:bodyPr wrap="none" lIns="0" tIns="0" rIns="0" bIns="0" rtlCol="0" anchor="t"/>
          <a:lstStyle/>
          <a:p>
            <a:pPr marL="0" indent="0" algn="l">
              <a:lnSpc>
                <a:spcPts val="2400"/>
              </a:lnSpc>
              <a:buNone/>
            </a:pPr>
            <a:r>
              <a:rPr lang="en-US" sz="1900" b="1" dirty="0">
                <a:solidFill>
                  <a:srgbClr val="272525"/>
                </a:solidFill>
                <a:latin typeface="Overpass Bold" pitchFamily="34" charset="0"/>
                <a:ea typeface="Overpass Bold" pitchFamily="34" charset="-122"/>
                <a:cs typeface="Overpass Bold" pitchFamily="34" charset="-120"/>
              </a:rPr>
              <a:t>High CSAT States</a:t>
            </a:r>
            <a:endParaRPr lang="en-US" sz="1900" dirty="0"/>
          </a:p>
        </p:txBody>
      </p:sp>
      <p:sp>
        <p:nvSpPr>
          <p:cNvPr id="15" name="Text 8"/>
          <p:cNvSpPr/>
          <p:nvPr/>
        </p:nvSpPr>
        <p:spPr>
          <a:xfrm>
            <a:off x="7449383" y="5602010"/>
            <a:ext cx="6494026" cy="314087"/>
          </a:xfrm>
          <a:prstGeom prst="rect">
            <a:avLst/>
          </a:prstGeom>
          <a:noFill/>
          <a:ln/>
        </p:spPr>
        <p:txBody>
          <a:bodyPr wrap="none" lIns="0" tIns="0" rIns="0" bIns="0" rtlCol="0" anchor="t"/>
          <a:lstStyle/>
          <a:p>
            <a:pPr marL="342900" indent="-342900">
              <a:lnSpc>
                <a:spcPts val="2450"/>
              </a:lnSpc>
              <a:buSzPct val="100000"/>
              <a:buChar char="•"/>
            </a:pPr>
            <a:r>
              <a:rPr lang="en-US" sz="1500" dirty="0">
                <a:solidFill>
                  <a:srgbClr val="272525"/>
                </a:solidFill>
                <a:latin typeface="Overpass" pitchFamily="34" charset="0"/>
                <a:ea typeface="Overpass" pitchFamily="34" charset="-122"/>
                <a:cs typeface="Overpass" pitchFamily="34" charset="-120"/>
              </a:rPr>
              <a:t>Arunachal Pradesh</a:t>
            </a:r>
            <a:endParaRPr lang="en-US" sz="1500" dirty="0"/>
          </a:p>
        </p:txBody>
      </p:sp>
      <p:sp>
        <p:nvSpPr>
          <p:cNvPr id="16" name="Text 9"/>
          <p:cNvSpPr/>
          <p:nvPr/>
        </p:nvSpPr>
        <p:spPr>
          <a:xfrm>
            <a:off x="7449383" y="5984796"/>
            <a:ext cx="6494026" cy="314087"/>
          </a:xfrm>
          <a:prstGeom prst="rect">
            <a:avLst/>
          </a:prstGeom>
          <a:noFill/>
          <a:ln/>
        </p:spPr>
        <p:txBody>
          <a:bodyPr wrap="none" lIns="0" tIns="0" rIns="0" bIns="0" rtlCol="0" anchor="t"/>
          <a:lstStyle/>
          <a:p>
            <a:pPr marL="342900" indent="-342900">
              <a:lnSpc>
                <a:spcPts val="2450"/>
              </a:lnSpc>
              <a:buSzPct val="100000"/>
              <a:buChar char="•"/>
            </a:pPr>
            <a:r>
              <a:rPr lang="en-US" sz="1500" dirty="0">
                <a:solidFill>
                  <a:srgbClr val="272525"/>
                </a:solidFill>
                <a:latin typeface="Overpass" pitchFamily="34" charset="0"/>
                <a:ea typeface="Overpass" pitchFamily="34" charset="-122"/>
                <a:cs typeface="Overpass" pitchFamily="34" charset="-120"/>
              </a:rPr>
              <a:t>Puducherry</a:t>
            </a:r>
            <a:endParaRPr lang="en-US" sz="1500" dirty="0"/>
          </a:p>
        </p:txBody>
      </p:sp>
      <p:sp>
        <p:nvSpPr>
          <p:cNvPr id="17" name="Text 10"/>
          <p:cNvSpPr/>
          <p:nvPr/>
        </p:nvSpPr>
        <p:spPr>
          <a:xfrm>
            <a:off x="7449383" y="6367582"/>
            <a:ext cx="6494026" cy="314087"/>
          </a:xfrm>
          <a:prstGeom prst="rect">
            <a:avLst/>
          </a:prstGeom>
          <a:noFill/>
          <a:ln/>
        </p:spPr>
        <p:txBody>
          <a:bodyPr wrap="none" lIns="0" tIns="0" rIns="0" bIns="0" rtlCol="0" anchor="t"/>
          <a:lstStyle/>
          <a:p>
            <a:pPr marL="342900" indent="-342900">
              <a:lnSpc>
                <a:spcPts val="2450"/>
              </a:lnSpc>
              <a:buSzPct val="100000"/>
              <a:buChar char="•"/>
            </a:pPr>
            <a:r>
              <a:rPr lang="en-US" sz="1500" dirty="0">
                <a:solidFill>
                  <a:srgbClr val="272525"/>
                </a:solidFill>
                <a:latin typeface="Overpass" pitchFamily="34" charset="0"/>
                <a:ea typeface="Overpass" pitchFamily="34" charset="-122"/>
                <a:cs typeface="Overpass" pitchFamily="34" charset="-120"/>
              </a:rPr>
              <a:t>Sikkim</a:t>
            </a:r>
            <a:endParaRPr lang="en-US" sz="1500" dirty="0"/>
          </a:p>
        </p:txBody>
      </p:sp>
      <p:sp>
        <p:nvSpPr>
          <p:cNvPr id="18" name="Text 11"/>
          <p:cNvSpPr/>
          <p:nvPr/>
        </p:nvSpPr>
        <p:spPr>
          <a:xfrm>
            <a:off x="7449383" y="6750368"/>
            <a:ext cx="6494026" cy="314087"/>
          </a:xfrm>
          <a:prstGeom prst="rect">
            <a:avLst/>
          </a:prstGeom>
          <a:noFill/>
          <a:ln/>
        </p:spPr>
        <p:txBody>
          <a:bodyPr wrap="none" lIns="0" tIns="0" rIns="0" bIns="0" rtlCol="0" anchor="t"/>
          <a:lstStyle/>
          <a:p>
            <a:pPr marL="342900" indent="-342900">
              <a:lnSpc>
                <a:spcPts val="2450"/>
              </a:lnSpc>
              <a:buSzPct val="100000"/>
              <a:buChar char="•"/>
            </a:pPr>
            <a:r>
              <a:rPr lang="en-US" sz="1500" dirty="0">
                <a:solidFill>
                  <a:srgbClr val="272525"/>
                </a:solidFill>
                <a:latin typeface="Overpass" pitchFamily="34" charset="0"/>
                <a:ea typeface="Overpass" pitchFamily="34" charset="-122"/>
                <a:cs typeface="Overpass" pitchFamily="34" charset="-120"/>
              </a:rPr>
              <a:t>Uttarakhand</a:t>
            </a:r>
            <a:endParaRPr lang="en-US" sz="1500" dirty="0"/>
          </a:p>
        </p:txBody>
      </p:sp>
      <p:sp>
        <p:nvSpPr>
          <p:cNvPr id="19" name="Text 12"/>
          <p:cNvSpPr/>
          <p:nvPr/>
        </p:nvSpPr>
        <p:spPr>
          <a:xfrm>
            <a:off x="7449383" y="7182207"/>
            <a:ext cx="6494026" cy="314087"/>
          </a:xfrm>
          <a:prstGeom prst="rect">
            <a:avLst/>
          </a:prstGeom>
          <a:noFill/>
          <a:ln/>
        </p:spPr>
        <p:txBody>
          <a:bodyPr wrap="none" lIns="0" tIns="0" rIns="0" bIns="0" rtlCol="0" anchor="t"/>
          <a:lstStyle/>
          <a:p>
            <a:pPr marL="0" indent="0" algn="l">
              <a:lnSpc>
                <a:spcPts val="2450"/>
              </a:lnSpc>
              <a:buNone/>
            </a:pPr>
            <a:endParaRPr lang="en-US" sz="1500" dirty="0"/>
          </a:p>
        </p:txBody>
      </p:sp>
      <p:pic>
        <p:nvPicPr>
          <p:cNvPr id="20" name="Image 5" descr="preencoded.png"/>
          <p:cNvPicPr>
            <a:picLocks noChangeAspect="1"/>
          </p:cNvPicPr>
          <p:nvPr/>
        </p:nvPicPr>
        <p:blipFill>
          <a:blip r:embed="rId8"/>
          <a:stretch>
            <a:fillRect/>
          </a:stretch>
        </p:blipFill>
        <p:spPr>
          <a:xfrm>
            <a:off x="13490138" y="228600"/>
            <a:ext cx="911662" cy="510421"/>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1129189"/>
            <a:ext cx="8826460" cy="708779"/>
          </a:xfrm>
          <a:prstGeom prst="rect">
            <a:avLst/>
          </a:prstGeom>
          <a:noFill/>
          <a:ln/>
        </p:spPr>
        <p:txBody>
          <a:bodyPr wrap="none" lIns="0" tIns="0" rIns="0" bIns="0" rtlCol="0" anchor="t"/>
          <a:lstStyle/>
          <a:p>
            <a:pPr marL="0" indent="0">
              <a:lnSpc>
                <a:spcPts val="5550"/>
              </a:lnSpc>
              <a:buNone/>
            </a:pPr>
            <a:r>
              <a:rPr lang="en-US" sz="4450" b="1" dirty="0">
                <a:solidFill>
                  <a:srgbClr val="000000"/>
                </a:solidFill>
                <a:latin typeface="Overpass Bold" pitchFamily="34" charset="0"/>
                <a:ea typeface="Overpass Bold" pitchFamily="34" charset="-122"/>
                <a:cs typeface="Overpass Bold" pitchFamily="34" charset="-120"/>
              </a:rPr>
              <a:t>Support Channel Impact On CSAT</a:t>
            </a:r>
            <a:endParaRPr lang="en-US" sz="4450" dirty="0"/>
          </a:p>
        </p:txBody>
      </p:sp>
      <p:pic>
        <p:nvPicPr>
          <p:cNvPr id="3" name="Image 0" descr="preencoded.png"/>
          <p:cNvPicPr>
            <a:picLocks noChangeAspect="1"/>
          </p:cNvPicPr>
          <p:nvPr/>
        </p:nvPicPr>
        <p:blipFill>
          <a:blip r:embed="rId3"/>
          <a:stretch>
            <a:fillRect/>
          </a:stretch>
        </p:blipFill>
        <p:spPr>
          <a:xfrm>
            <a:off x="793790" y="2291596"/>
            <a:ext cx="3005495" cy="1857494"/>
          </a:xfrm>
          <a:prstGeom prst="rect">
            <a:avLst/>
          </a:prstGeom>
        </p:spPr>
      </p:pic>
      <p:sp>
        <p:nvSpPr>
          <p:cNvPr id="4" name="Text 1"/>
          <p:cNvSpPr/>
          <p:nvPr/>
        </p:nvSpPr>
        <p:spPr>
          <a:xfrm>
            <a:off x="793790" y="4432578"/>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272525"/>
                </a:solidFill>
                <a:latin typeface="Overpass Bold" pitchFamily="34" charset="0"/>
                <a:ea typeface="Overpass Bold" pitchFamily="34" charset="-122"/>
                <a:cs typeface="Overpass Bold" pitchFamily="34" charset="-120"/>
              </a:rPr>
              <a:t>  Call Center Channel</a:t>
            </a:r>
            <a:endParaRPr lang="en-US" sz="2200" dirty="0"/>
          </a:p>
        </p:txBody>
      </p:sp>
      <p:sp>
        <p:nvSpPr>
          <p:cNvPr id="5" name="Text 2"/>
          <p:cNvSpPr/>
          <p:nvPr/>
        </p:nvSpPr>
        <p:spPr>
          <a:xfrm>
            <a:off x="793790" y="4922996"/>
            <a:ext cx="3005495" cy="1451610"/>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Overpass" pitchFamily="34" charset="0"/>
                <a:ea typeface="Overpass" pitchFamily="34" charset="-122"/>
                <a:cs typeface="Overpass" pitchFamily="34" charset="-120"/>
              </a:rPr>
              <a:t>Highest satisfaction score of 5.6, providing excellent customer experience for payment-related queries.</a:t>
            </a:r>
            <a:endParaRPr lang="en-US" sz="1750" dirty="0"/>
          </a:p>
        </p:txBody>
      </p:sp>
      <p:pic>
        <p:nvPicPr>
          <p:cNvPr id="6" name="Image 1" descr="preencoded.png"/>
          <p:cNvPicPr>
            <a:picLocks noChangeAspect="1"/>
          </p:cNvPicPr>
          <p:nvPr/>
        </p:nvPicPr>
        <p:blipFill>
          <a:blip r:embed="rId4"/>
          <a:stretch>
            <a:fillRect/>
          </a:stretch>
        </p:blipFill>
        <p:spPr>
          <a:xfrm>
            <a:off x="4139446" y="2291596"/>
            <a:ext cx="3005614" cy="1857494"/>
          </a:xfrm>
          <a:prstGeom prst="rect">
            <a:avLst/>
          </a:prstGeom>
        </p:spPr>
      </p:pic>
      <p:sp>
        <p:nvSpPr>
          <p:cNvPr id="7" name="Text 3"/>
          <p:cNvSpPr/>
          <p:nvPr/>
        </p:nvSpPr>
        <p:spPr>
          <a:xfrm>
            <a:off x="4139446" y="4432578"/>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272525"/>
                </a:solidFill>
                <a:latin typeface="Overpass Bold" pitchFamily="34" charset="0"/>
                <a:ea typeface="Overpass Bold" pitchFamily="34" charset="-122"/>
                <a:cs typeface="Overpass Bold" pitchFamily="34" charset="-120"/>
              </a:rPr>
              <a:t>     Web Channel</a:t>
            </a:r>
            <a:endParaRPr lang="en-US" sz="2200" dirty="0"/>
          </a:p>
        </p:txBody>
      </p:sp>
      <p:sp>
        <p:nvSpPr>
          <p:cNvPr id="8" name="Text 4"/>
          <p:cNvSpPr/>
          <p:nvPr/>
        </p:nvSpPr>
        <p:spPr>
          <a:xfrm>
            <a:off x="4139446" y="4922996"/>
            <a:ext cx="3005614" cy="1451610"/>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Overpass" pitchFamily="34" charset="0"/>
                <a:ea typeface="Overpass" pitchFamily="34" charset="-122"/>
                <a:cs typeface="Overpass" pitchFamily="34" charset="-120"/>
              </a:rPr>
              <a:t>Matches call center with a 5.6 satisfaction score, offering seamless online customer interactions.</a:t>
            </a:r>
            <a:endParaRPr lang="en-US" sz="1750" dirty="0"/>
          </a:p>
        </p:txBody>
      </p:sp>
      <p:pic>
        <p:nvPicPr>
          <p:cNvPr id="9" name="Image 2" descr="preencoded.png"/>
          <p:cNvPicPr>
            <a:picLocks noChangeAspect="1"/>
          </p:cNvPicPr>
          <p:nvPr/>
        </p:nvPicPr>
        <p:blipFill>
          <a:blip r:embed="rId5"/>
          <a:stretch>
            <a:fillRect/>
          </a:stretch>
        </p:blipFill>
        <p:spPr>
          <a:xfrm>
            <a:off x="7485221" y="2291596"/>
            <a:ext cx="3005614" cy="1857494"/>
          </a:xfrm>
          <a:prstGeom prst="rect">
            <a:avLst/>
          </a:prstGeom>
        </p:spPr>
      </p:pic>
      <p:sp>
        <p:nvSpPr>
          <p:cNvPr id="10" name="Text 5"/>
          <p:cNvSpPr/>
          <p:nvPr/>
        </p:nvSpPr>
        <p:spPr>
          <a:xfrm>
            <a:off x="7485221" y="4432578"/>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272525"/>
                </a:solidFill>
                <a:latin typeface="Overpass Bold" pitchFamily="34" charset="0"/>
                <a:ea typeface="Overpass Bold" pitchFamily="34" charset="-122"/>
                <a:cs typeface="Overpass Bold" pitchFamily="34" charset="-120"/>
              </a:rPr>
              <a:t>   Chatbot Channel</a:t>
            </a:r>
            <a:endParaRPr lang="en-US" sz="2200" dirty="0"/>
          </a:p>
        </p:txBody>
      </p:sp>
      <p:sp>
        <p:nvSpPr>
          <p:cNvPr id="11" name="Text 6"/>
          <p:cNvSpPr/>
          <p:nvPr/>
        </p:nvSpPr>
        <p:spPr>
          <a:xfrm>
            <a:off x="7485221" y="4922996"/>
            <a:ext cx="3005614" cy="1814513"/>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Overpass" pitchFamily="34" charset="0"/>
                <a:ea typeface="Overpass" pitchFamily="34" charset="-122"/>
                <a:cs typeface="Overpass" pitchFamily="34" charset="-120"/>
              </a:rPr>
              <a:t>Lowest satisfaction at 5.4, suggesting potential improvements needed in automated response systems.</a:t>
            </a:r>
            <a:endParaRPr lang="en-US" sz="1750" dirty="0"/>
          </a:p>
        </p:txBody>
      </p:sp>
      <p:pic>
        <p:nvPicPr>
          <p:cNvPr id="12" name="Image 3" descr="preencoded.png"/>
          <p:cNvPicPr>
            <a:picLocks noChangeAspect="1"/>
          </p:cNvPicPr>
          <p:nvPr/>
        </p:nvPicPr>
        <p:blipFill>
          <a:blip r:embed="rId6"/>
          <a:stretch>
            <a:fillRect/>
          </a:stretch>
        </p:blipFill>
        <p:spPr>
          <a:xfrm>
            <a:off x="10830997" y="2291596"/>
            <a:ext cx="3005614" cy="1857494"/>
          </a:xfrm>
          <a:prstGeom prst="rect">
            <a:avLst/>
          </a:prstGeom>
        </p:spPr>
      </p:pic>
      <p:sp>
        <p:nvSpPr>
          <p:cNvPr id="13" name="Text 7"/>
          <p:cNvSpPr/>
          <p:nvPr/>
        </p:nvSpPr>
        <p:spPr>
          <a:xfrm>
            <a:off x="10830997" y="4432578"/>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272525"/>
                </a:solidFill>
                <a:latin typeface="Overpass Bold" pitchFamily="34" charset="0"/>
                <a:ea typeface="Overpass Bold" pitchFamily="34" charset="-122"/>
                <a:cs typeface="Overpass Bold" pitchFamily="34" charset="-120"/>
              </a:rPr>
              <a:t>   Email Channel</a:t>
            </a:r>
            <a:endParaRPr lang="en-US" sz="2200" dirty="0"/>
          </a:p>
        </p:txBody>
      </p:sp>
      <p:sp>
        <p:nvSpPr>
          <p:cNvPr id="14" name="Text 8"/>
          <p:cNvSpPr/>
          <p:nvPr/>
        </p:nvSpPr>
        <p:spPr>
          <a:xfrm>
            <a:off x="10830997" y="4922996"/>
            <a:ext cx="3005614" cy="2177415"/>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Overpass" pitchFamily="34" charset="0"/>
                <a:ea typeface="Overpass" pitchFamily="34" charset="-122"/>
                <a:cs typeface="Overpass" pitchFamily="34" charset="-120"/>
              </a:rPr>
              <a:t>Email Support (CSAT 5.4) shows relatively low customer satisfaction, indicating potential delays or inefficiencies in response time.</a:t>
            </a:r>
            <a:endParaRPr lang="en-US" sz="1750" dirty="0"/>
          </a:p>
        </p:txBody>
      </p:sp>
      <p:pic>
        <p:nvPicPr>
          <p:cNvPr id="15" name="Image 4" descr="preencoded.png"/>
          <p:cNvPicPr>
            <a:picLocks noChangeAspect="1"/>
          </p:cNvPicPr>
          <p:nvPr/>
        </p:nvPicPr>
        <p:blipFill>
          <a:blip r:embed="rId7"/>
          <a:stretch>
            <a:fillRect/>
          </a:stretch>
        </p:blipFill>
        <p:spPr>
          <a:xfrm>
            <a:off x="13490138" y="228600"/>
            <a:ext cx="911662" cy="510421"/>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1328857"/>
            <a:ext cx="7230666" cy="708779"/>
          </a:xfrm>
          <a:prstGeom prst="rect">
            <a:avLst/>
          </a:prstGeom>
          <a:noFill/>
          <a:ln/>
        </p:spPr>
        <p:txBody>
          <a:bodyPr wrap="none" lIns="0" tIns="0" rIns="0" bIns="0" rtlCol="0" anchor="t"/>
          <a:lstStyle/>
          <a:p>
            <a:pPr marL="0" indent="0">
              <a:lnSpc>
                <a:spcPts val="5550"/>
              </a:lnSpc>
              <a:buNone/>
            </a:pPr>
            <a:r>
              <a:rPr lang="en-US" sz="4450" b="1" dirty="0">
                <a:solidFill>
                  <a:srgbClr val="000000"/>
                </a:solidFill>
                <a:latin typeface="Overpass Bold" pitchFamily="34" charset="0"/>
                <a:ea typeface="Overpass Bold" pitchFamily="34" charset="-122"/>
                <a:cs typeface="Overpass Bold" pitchFamily="34" charset="-120"/>
              </a:rPr>
              <a:t>Call Handling Time Insights</a:t>
            </a:r>
            <a:endParaRPr lang="en-US" sz="4450" dirty="0"/>
          </a:p>
        </p:txBody>
      </p:sp>
      <p:pic>
        <p:nvPicPr>
          <p:cNvPr id="3" name="Image 0" descr="preencoded.png"/>
          <p:cNvPicPr>
            <a:picLocks noChangeAspect="1"/>
          </p:cNvPicPr>
          <p:nvPr/>
        </p:nvPicPr>
        <p:blipFill>
          <a:blip r:embed="rId3"/>
          <a:stretch>
            <a:fillRect/>
          </a:stretch>
        </p:blipFill>
        <p:spPr>
          <a:xfrm>
            <a:off x="793790" y="2491264"/>
            <a:ext cx="4120753" cy="2546747"/>
          </a:xfrm>
          <a:prstGeom prst="rect">
            <a:avLst/>
          </a:prstGeom>
        </p:spPr>
      </p:pic>
      <p:sp>
        <p:nvSpPr>
          <p:cNvPr id="4" name="Text 1"/>
          <p:cNvSpPr/>
          <p:nvPr/>
        </p:nvSpPr>
        <p:spPr>
          <a:xfrm>
            <a:off x="793790" y="5321498"/>
            <a:ext cx="3873460" cy="354330"/>
          </a:xfrm>
          <a:prstGeom prst="rect">
            <a:avLst/>
          </a:prstGeom>
          <a:noFill/>
          <a:ln/>
        </p:spPr>
        <p:txBody>
          <a:bodyPr wrap="none" lIns="0" tIns="0" rIns="0" bIns="0" rtlCol="0" anchor="t"/>
          <a:lstStyle/>
          <a:p>
            <a:pPr marL="0" indent="0" algn="l">
              <a:lnSpc>
                <a:spcPts val="2750"/>
              </a:lnSpc>
              <a:buNone/>
            </a:pPr>
            <a:r>
              <a:rPr lang="en-US" sz="2200" b="1" dirty="0">
                <a:solidFill>
                  <a:srgbClr val="272525"/>
                </a:solidFill>
                <a:latin typeface="Overpass Bold" pitchFamily="34" charset="0"/>
                <a:ea typeface="Overpass Bold" pitchFamily="34" charset="-122"/>
                <a:cs typeface="Overpass Bold" pitchFamily="34" charset="-120"/>
              </a:rPr>
              <a:t>   Majority of Calls Within SLA</a:t>
            </a:r>
            <a:endParaRPr lang="en-US" sz="2200" dirty="0"/>
          </a:p>
        </p:txBody>
      </p:sp>
      <p:sp>
        <p:nvSpPr>
          <p:cNvPr id="5" name="Text 2"/>
          <p:cNvSpPr/>
          <p:nvPr/>
        </p:nvSpPr>
        <p:spPr>
          <a:xfrm>
            <a:off x="793790" y="5811917"/>
            <a:ext cx="4120753" cy="1088708"/>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Overpass" pitchFamily="34" charset="0"/>
                <a:ea typeface="Overpass" pitchFamily="34" charset="-122"/>
                <a:cs typeface="Overpass" pitchFamily="34" charset="-120"/>
              </a:rPr>
              <a:t>Most calls have a duration within established service level agreement limits.</a:t>
            </a:r>
            <a:endParaRPr lang="en-US" sz="1750" dirty="0"/>
          </a:p>
        </p:txBody>
      </p:sp>
      <p:pic>
        <p:nvPicPr>
          <p:cNvPr id="6" name="Image 1" descr="preencoded.png"/>
          <p:cNvPicPr>
            <a:picLocks noChangeAspect="1"/>
          </p:cNvPicPr>
          <p:nvPr/>
        </p:nvPicPr>
        <p:blipFill>
          <a:blip r:embed="rId4"/>
          <a:stretch>
            <a:fillRect/>
          </a:stretch>
        </p:blipFill>
        <p:spPr>
          <a:xfrm>
            <a:off x="5254704" y="2491264"/>
            <a:ext cx="4120872" cy="2546866"/>
          </a:xfrm>
          <a:prstGeom prst="rect">
            <a:avLst/>
          </a:prstGeom>
        </p:spPr>
      </p:pic>
      <p:sp>
        <p:nvSpPr>
          <p:cNvPr id="7" name="Text 3"/>
          <p:cNvSpPr/>
          <p:nvPr/>
        </p:nvSpPr>
        <p:spPr>
          <a:xfrm>
            <a:off x="5254704" y="5321617"/>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272525"/>
                </a:solidFill>
                <a:latin typeface="Overpass Bold" pitchFamily="34" charset="0"/>
                <a:ea typeface="Overpass Bold" pitchFamily="34" charset="-122"/>
                <a:cs typeface="Overpass Bold" pitchFamily="34" charset="-120"/>
              </a:rPr>
              <a:t>       Calls Below SLA</a:t>
            </a:r>
            <a:endParaRPr lang="en-US" sz="2200" dirty="0"/>
          </a:p>
        </p:txBody>
      </p:sp>
      <p:sp>
        <p:nvSpPr>
          <p:cNvPr id="8" name="Text 4"/>
          <p:cNvSpPr/>
          <p:nvPr/>
        </p:nvSpPr>
        <p:spPr>
          <a:xfrm>
            <a:off x="5254704" y="5812036"/>
            <a:ext cx="4120872" cy="1088708"/>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Overpass" pitchFamily="34" charset="0"/>
                <a:ea typeface="Overpass" pitchFamily="34" charset="-122"/>
                <a:cs typeface="Overpass" pitchFamily="34" charset="-120"/>
              </a:rPr>
              <a:t>Calls not meeting SLA tend to have significantly shorter durations, potentially indicating unresolved issues.</a:t>
            </a:r>
            <a:endParaRPr lang="en-US" sz="1750" dirty="0"/>
          </a:p>
        </p:txBody>
      </p:sp>
      <p:pic>
        <p:nvPicPr>
          <p:cNvPr id="9" name="Image 2" descr="preencoded.png"/>
          <p:cNvPicPr>
            <a:picLocks noChangeAspect="1"/>
          </p:cNvPicPr>
          <p:nvPr/>
        </p:nvPicPr>
        <p:blipFill>
          <a:blip r:embed="rId5"/>
          <a:stretch>
            <a:fillRect/>
          </a:stretch>
        </p:blipFill>
        <p:spPr>
          <a:xfrm>
            <a:off x="9715738" y="2491264"/>
            <a:ext cx="4120753" cy="2546747"/>
          </a:xfrm>
          <a:prstGeom prst="rect">
            <a:avLst/>
          </a:prstGeom>
        </p:spPr>
      </p:pic>
      <p:sp>
        <p:nvSpPr>
          <p:cNvPr id="10" name="Text 5"/>
          <p:cNvSpPr/>
          <p:nvPr/>
        </p:nvSpPr>
        <p:spPr>
          <a:xfrm>
            <a:off x="9715738" y="5321498"/>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272525"/>
                </a:solidFill>
                <a:latin typeface="Overpass Bold" pitchFamily="34" charset="0"/>
                <a:ea typeface="Overpass Bold" pitchFamily="34" charset="-122"/>
                <a:cs typeface="Overpass Bold" pitchFamily="34" charset="-120"/>
              </a:rPr>
              <a:t>        Above SLA Calls</a:t>
            </a:r>
            <a:endParaRPr lang="en-US" sz="2200" dirty="0"/>
          </a:p>
        </p:txBody>
      </p:sp>
      <p:sp>
        <p:nvSpPr>
          <p:cNvPr id="11" name="Text 6"/>
          <p:cNvSpPr/>
          <p:nvPr/>
        </p:nvSpPr>
        <p:spPr>
          <a:xfrm>
            <a:off x="9715738" y="5811917"/>
            <a:ext cx="4120753" cy="1088708"/>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Overpass" pitchFamily="34" charset="0"/>
                <a:ea typeface="Overpass" pitchFamily="34" charset="-122"/>
                <a:cs typeface="Overpass" pitchFamily="34" charset="-120"/>
              </a:rPr>
              <a:t>Calls exceeding SLA time limits could signal complex queries or inefficient handling processes.</a:t>
            </a:r>
            <a:endParaRPr lang="en-US" sz="1750" dirty="0"/>
          </a:p>
        </p:txBody>
      </p:sp>
      <p:pic>
        <p:nvPicPr>
          <p:cNvPr id="12" name="Image 3" descr="preencoded.png"/>
          <p:cNvPicPr>
            <a:picLocks noChangeAspect="1"/>
          </p:cNvPicPr>
          <p:nvPr/>
        </p:nvPicPr>
        <p:blipFill>
          <a:blip r:embed="rId6"/>
          <a:stretch>
            <a:fillRect/>
          </a:stretch>
        </p:blipFill>
        <p:spPr>
          <a:xfrm>
            <a:off x="13490138" y="228600"/>
            <a:ext cx="911662" cy="510421"/>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57357" y="758190"/>
            <a:ext cx="5410200" cy="676275"/>
          </a:xfrm>
          <a:prstGeom prst="rect">
            <a:avLst/>
          </a:prstGeom>
          <a:noFill/>
          <a:ln/>
        </p:spPr>
        <p:txBody>
          <a:bodyPr wrap="none" lIns="0" tIns="0" rIns="0" bIns="0" rtlCol="0" anchor="t"/>
          <a:lstStyle/>
          <a:p>
            <a:pPr marL="0" indent="0">
              <a:lnSpc>
                <a:spcPts val="5300"/>
              </a:lnSpc>
              <a:buNone/>
            </a:pPr>
            <a:r>
              <a:rPr lang="en-US" sz="4250" b="1" dirty="0">
                <a:solidFill>
                  <a:srgbClr val="000000"/>
                </a:solidFill>
                <a:latin typeface="Overpass Bold" pitchFamily="34" charset="0"/>
                <a:ea typeface="Overpass Bold" pitchFamily="34" charset="-122"/>
                <a:cs typeface="Overpass Bold" pitchFamily="34" charset="-120"/>
              </a:rPr>
              <a:t>Customer Pain Points</a:t>
            </a:r>
            <a:endParaRPr lang="en-US" sz="4250" dirty="0"/>
          </a:p>
        </p:txBody>
      </p:sp>
      <p:pic>
        <p:nvPicPr>
          <p:cNvPr id="3" name="Image 0" descr="preencoded.png"/>
          <p:cNvPicPr>
            <a:picLocks noChangeAspect="1"/>
          </p:cNvPicPr>
          <p:nvPr/>
        </p:nvPicPr>
        <p:blipFill>
          <a:blip r:embed="rId3"/>
          <a:stretch>
            <a:fillRect/>
          </a:stretch>
        </p:blipFill>
        <p:spPr>
          <a:xfrm>
            <a:off x="757357" y="1867257"/>
            <a:ext cx="3964543" cy="2450187"/>
          </a:xfrm>
          <a:prstGeom prst="rect">
            <a:avLst/>
          </a:prstGeom>
        </p:spPr>
      </p:pic>
      <p:sp>
        <p:nvSpPr>
          <p:cNvPr id="4" name="Text 1"/>
          <p:cNvSpPr/>
          <p:nvPr/>
        </p:nvSpPr>
        <p:spPr>
          <a:xfrm>
            <a:off x="757357" y="4587954"/>
            <a:ext cx="4155519" cy="676275"/>
          </a:xfrm>
          <a:prstGeom prst="rect">
            <a:avLst/>
          </a:prstGeom>
          <a:noFill/>
          <a:ln/>
        </p:spPr>
        <p:txBody>
          <a:bodyPr wrap="square" lIns="0" tIns="0" rIns="0" bIns="0" rtlCol="0" anchor="t"/>
          <a:lstStyle/>
          <a:p>
            <a:pPr marL="0" indent="0" algn="l">
              <a:lnSpc>
                <a:spcPts val="2650"/>
              </a:lnSpc>
              <a:buNone/>
            </a:pPr>
            <a:r>
              <a:rPr lang="en-US" sz="2100" b="1" dirty="0">
                <a:solidFill>
                  <a:srgbClr val="272525"/>
                </a:solidFill>
                <a:latin typeface="Overpass Bold" pitchFamily="34" charset="0"/>
                <a:ea typeface="Overpass Bold" pitchFamily="34" charset="-122"/>
                <a:cs typeface="Overpass Bold" pitchFamily="34" charset="-120"/>
              </a:rPr>
              <a:t>Billing Issues Have the Lowest CSAT (5.25)</a:t>
            </a:r>
            <a:endParaRPr lang="en-US" sz="2100" dirty="0"/>
          </a:p>
        </p:txBody>
      </p:sp>
      <p:sp>
        <p:nvSpPr>
          <p:cNvPr id="5" name="Text 2"/>
          <p:cNvSpPr/>
          <p:nvPr/>
        </p:nvSpPr>
        <p:spPr>
          <a:xfrm>
            <a:off x="757357" y="5394008"/>
            <a:ext cx="4155519" cy="2077403"/>
          </a:xfrm>
          <a:prstGeom prst="rect">
            <a:avLst/>
          </a:prstGeom>
          <a:noFill/>
          <a:ln/>
        </p:spPr>
        <p:txBody>
          <a:bodyPr wrap="square" lIns="0" tIns="0" rIns="0" bIns="0" rtlCol="0" anchor="t"/>
          <a:lstStyle/>
          <a:p>
            <a:pPr marL="0" indent="0" algn="l">
              <a:lnSpc>
                <a:spcPts val="2700"/>
              </a:lnSpc>
              <a:buNone/>
            </a:pPr>
            <a:r>
              <a:rPr lang="en-US" sz="1700" dirty="0">
                <a:solidFill>
                  <a:srgbClr val="272525"/>
                </a:solidFill>
                <a:latin typeface="Overpass" pitchFamily="34" charset="0"/>
                <a:ea typeface="Overpass" pitchFamily="34" charset="-122"/>
                <a:cs typeface="Overpass" pitchFamily="34" charset="-120"/>
              </a:rPr>
              <a:t>Billing and payment-related queries have the lowest CSAT scores (5.53 - 5.63), indicating customer dissatisfaction in these areas. This indicates a major pain point that requires improvement in clarity, transparency, and faster resolution.</a:t>
            </a:r>
            <a:endParaRPr lang="en-US" sz="1700" dirty="0"/>
          </a:p>
        </p:txBody>
      </p:sp>
      <p:pic>
        <p:nvPicPr>
          <p:cNvPr id="6" name="Image 1" descr="preencoded.png"/>
          <p:cNvPicPr>
            <a:picLocks noChangeAspect="1"/>
          </p:cNvPicPr>
          <p:nvPr/>
        </p:nvPicPr>
        <p:blipFill>
          <a:blip r:embed="rId4"/>
          <a:stretch>
            <a:fillRect/>
          </a:stretch>
        </p:blipFill>
        <p:spPr>
          <a:xfrm>
            <a:off x="5237440" y="1867257"/>
            <a:ext cx="3964543" cy="2450187"/>
          </a:xfrm>
          <a:prstGeom prst="rect">
            <a:avLst/>
          </a:prstGeom>
        </p:spPr>
      </p:pic>
      <p:sp>
        <p:nvSpPr>
          <p:cNvPr id="7" name="Text 3"/>
          <p:cNvSpPr/>
          <p:nvPr/>
        </p:nvSpPr>
        <p:spPr>
          <a:xfrm>
            <a:off x="5237440" y="4587954"/>
            <a:ext cx="3674150" cy="338138"/>
          </a:xfrm>
          <a:prstGeom prst="rect">
            <a:avLst/>
          </a:prstGeom>
          <a:noFill/>
          <a:ln/>
        </p:spPr>
        <p:txBody>
          <a:bodyPr wrap="none" lIns="0" tIns="0" rIns="0" bIns="0" rtlCol="0" anchor="t"/>
          <a:lstStyle/>
          <a:p>
            <a:pPr marL="0" indent="0" algn="l">
              <a:lnSpc>
                <a:spcPts val="2650"/>
              </a:lnSpc>
              <a:buNone/>
            </a:pPr>
            <a:r>
              <a:rPr lang="en-US" sz="2100" b="1" dirty="0">
                <a:solidFill>
                  <a:srgbClr val="272525"/>
                </a:solidFill>
                <a:latin typeface="Overpass Bold" pitchFamily="34" charset="0"/>
                <a:ea typeface="Overpass Bold" pitchFamily="34" charset="-122"/>
                <a:cs typeface="Overpass Bold" pitchFamily="34" charset="-120"/>
              </a:rPr>
              <a:t>Payments Issues (CSAT 5.80)</a:t>
            </a:r>
            <a:endParaRPr lang="en-US" sz="2100" dirty="0"/>
          </a:p>
        </p:txBody>
      </p:sp>
      <p:sp>
        <p:nvSpPr>
          <p:cNvPr id="8" name="Text 4"/>
          <p:cNvSpPr/>
          <p:nvPr/>
        </p:nvSpPr>
        <p:spPr>
          <a:xfrm>
            <a:off x="5237440" y="5055870"/>
            <a:ext cx="4155519" cy="2077403"/>
          </a:xfrm>
          <a:prstGeom prst="rect">
            <a:avLst/>
          </a:prstGeom>
          <a:noFill/>
          <a:ln/>
        </p:spPr>
        <p:txBody>
          <a:bodyPr wrap="square" lIns="0" tIns="0" rIns="0" bIns="0" rtlCol="0" anchor="t"/>
          <a:lstStyle/>
          <a:p>
            <a:pPr marL="0" indent="0" algn="l">
              <a:lnSpc>
                <a:spcPts val="2700"/>
              </a:lnSpc>
              <a:buNone/>
            </a:pPr>
            <a:r>
              <a:rPr lang="en-US" sz="1700" dirty="0">
                <a:solidFill>
                  <a:srgbClr val="272525"/>
                </a:solidFill>
                <a:latin typeface="Overpass" pitchFamily="34" charset="0"/>
                <a:ea typeface="Overpass" pitchFamily="34" charset="-122"/>
                <a:cs typeface="Overpass" pitchFamily="34" charset="-120"/>
              </a:rPr>
              <a:t>Payment-related queries have a slightly better satisfaction score than billing issues but still indicate some level of dissatisfaction. Delays in refunds, transaction failures, or incorrect charges could be contributing factors.</a:t>
            </a:r>
            <a:endParaRPr lang="en-US" sz="1700" dirty="0"/>
          </a:p>
        </p:txBody>
      </p:sp>
      <p:pic>
        <p:nvPicPr>
          <p:cNvPr id="9" name="Image 2" descr="preencoded.png"/>
          <p:cNvPicPr>
            <a:picLocks noChangeAspect="1"/>
          </p:cNvPicPr>
          <p:nvPr/>
        </p:nvPicPr>
        <p:blipFill>
          <a:blip r:embed="rId5"/>
          <a:stretch>
            <a:fillRect/>
          </a:stretch>
        </p:blipFill>
        <p:spPr>
          <a:xfrm>
            <a:off x="9717524" y="1867257"/>
            <a:ext cx="3964543" cy="2450187"/>
          </a:xfrm>
          <a:prstGeom prst="rect">
            <a:avLst/>
          </a:prstGeom>
        </p:spPr>
      </p:pic>
      <p:sp>
        <p:nvSpPr>
          <p:cNvPr id="10" name="Text 5"/>
          <p:cNvSpPr/>
          <p:nvPr/>
        </p:nvSpPr>
        <p:spPr>
          <a:xfrm>
            <a:off x="9717524" y="4587954"/>
            <a:ext cx="4155519" cy="676275"/>
          </a:xfrm>
          <a:prstGeom prst="rect">
            <a:avLst/>
          </a:prstGeom>
          <a:noFill/>
          <a:ln/>
        </p:spPr>
        <p:txBody>
          <a:bodyPr wrap="square" lIns="0" tIns="0" rIns="0" bIns="0" rtlCol="0" anchor="t"/>
          <a:lstStyle/>
          <a:p>
            <a:pPr marL="0" indent="0" algn="l">
              <a:lnSpc>
                <a:spcPts val="2650"/>
              </a:lnSpc>
              <a:buNone/>
            </a:pPr>
            <a:r>
              <a:rPr lang="en-US" sz="2100" b="1" dirty="0">
                <a:solidFill>
                  <a:srgbClr val="272525"/>
                </a:solidFill>
                <a:latin typeface="Overpass Bold" pitchFamily="34" charset="0"/>
                <a:ea typeface="Overpass Bold" pitchFamily="34" charset="-122"/>
                <a:cs typeface="Overpass Bold" pitchFamily="34" charset="-120"/>
              </a:rPr>
              <a:t>Service-Related Issues Have the Highest CSAT (6.86)</a:t>
            </a:r>
            <a:endParaRPr lang="en-US" sz="2100" dirty="0"/>
          </a:p>
        </p:txBody>
      </p:sp>
      <p:sp>
        <p:nvSpPr>
          <p:cNvPr id="11" name="Text 6"/>
          <p:cNvSpPr/>
          <p:nvPr/>
        </p:nvSpPr>
        <p:spPr>
          <a:xfrm>
            <a:off x="9717524" y="5394008"/>
            <a:ext cx="4155519" cy="2077403"/>
          </a:xfrm>
          <a:prstGeom prst="rect">
            <a:avLst/>
          </a:prstGeom>
          <a:noFill/>
          <a:ln/>
        </p:spPr>
        <p:txBody>
          <a:bodyPr wrap="square" lIns="0" tIns="0" rIns="0" bIns="0" rtlCol="0" anchor="t"/>
          <a:lstStyle/>
          <a:p>
            <a:pPr marL="0" indent="0" algn="l">
              <a:lnSpc>
                <a:spcPts val="2700"/>
              </a:lnSpc>
              <a:buNone/>
            </a:pPr>
            <a:r>
              <a:rPr lang="en-US" sz="1700" dirty="0">
                <a:solidFill>
                  <a:srgbClr val="272525"/>
                </a:solidFill>
                <a:latin typeface="Overpass" pitchFamily="34" charset="0"/>
                <a:ea typeface="Overpass" pitchFamily="34" charset="-122"/>
                <a:cs typeface="Overpass" pitchFamily="34" charset="-120"/>
              </a:rPr>
              <a:t>Customers reporting service outages or general service concerns seem to have the best experience among the listed issues. This suggests that resolution times and customer support in this area are more effective.</a:t>
            </a:r>
            <a:endParaRPr lang="en-US" sz="1700" dirty="0"/>
          </a:p>
        </p:txBody>
      </p:sp>
      <p:pic>
        <p:nvPicPr>
          <p:cNvPr id="12" name="Image 3" descr="preencoded.png"/>
          <p:cNvPicPr>
            <a:picLocks noChangeAspect="1"/>
          </p:cNvPicPr>
          <p:nvPr/>
        </p:nvPicPr>
        <p:blipFill>
          <a:blip r:embed="rId6"/>
          <a:stretch>
            <a:fillRect/>
          </a:stretch>
        </p:blipFill>
        <p:spPr>
          <a:xfrm>
            <a:off x="13490138" y="228600"/>
            <a:ext cx="911662" cy="510421"/>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1756886"/>
            <a:ext cx="6862167" cy="708779"/>
          </a:xfrm>
          <a:prstGeom prst="rect">
            <a:avLst/>
          </a:prstGeom>
          <a:noFill/>
          <a:ln/>
        </p:spPr>
        <p:txBody>
          <a:bodyPr wrap="none" lIns="0" tIns="0" rIns="0" bIns="0" rtlCol="0" anchor="t"/>
          <a:lstStyle/>
          <a:p>
            <a:pPr marL="0" indent="0">
              <a:lnSpc>
                <a:spcPts val="5550"/>
              </a:lnSpc>
              <a:buNone/>
            </a:pPr>
            <a:r>
              <a:rPr lang="en-US" sz="4450" b="1" dirty="0">
                <a:solidFill>
                  <a:srgbClr val="000000"/>
                </a:solidFill>
                <a:latin typeface="Overpass Bold" pitchFamily="34" charset="0"/>
                <a:ea typeface="Overpass Bold" pitchFamily="34" charset="-122"/>
                <a:cs typeface="Overpass Bold" pitchFamily="34" charset="-120"/>
              </a:rPr>
              <a:t>Gender Influence on CSAT</a:t>
            </a:r>
            <a:endParaRPr lang="en-US" sz="4450" dirty="0"/>
          </a:p>
        </p:txBody>
      </p:sp>
      <p:pic>
        <p:nvPicPr>
          <p:cNvPr id="3" name="Image 0" descr="preencoded.png"/>
          <p:cNvPicPr>
            <a:picLocks noChangeAspect="1"/>
          </p:cNvPicPr>
          <p:nvPr/>
        </p:nvPicPr>
        <p:blipFill>
          <a:blip r:embed="rId3"/>
          <a:stretch>
            <a:fillRect/>
          </a:stretch>
        </p:blipFill>
        <p:spPr>
          <a:xfrm>
            <a:off x="793790" y="2919293"/>
            <a:ext cx="1030129" cy="1030129"/>
          </a:xfrm>
          <a:prstGeom prst="rect">
            <a:avLst/>
          </a:prstGeom>
        </p:spPr>
      </p:pic>
      <p:sp>
        <p:nvSpPr>
          <p:cNvPr id="4" name="Text 1"/>
          <p:cNvSpPr/>
          <p:nvPr/>
        </p:nvSpPr>
        <p:spPr>
          <a:xfrm>
            <a:off x="793790" y="4176236"/>
            <a:ext cx="4120753" cy="708660"/>
          </a:xfrm>
          <a:prstGeom prst="rect">
            <a:avLst/>
          </a:prstGeom>
          <a:noFill/>
          <a:ln/>
        </p:spPr>
        <p:txBody>
          <a:bodyPr wrap="square" lIns="0" tIns="0" rIns="0" bIns="0" rtlCol="0" anchor="t"/>
          <a:lstStyle/>
          <a:p>
            <a:pPr marL="0" indent="0" algn="l">
              <a:lnSpc>
                <a:spcPts val="2750"/>
              </a:lnSpc>
              <a:buNone/>
            </a:pPr>
            <a:r>
              <a:rPr lang="en-US" sz="2200" b="1" dirty="0">
                <a:solidFill>
                  <a:srgbClr val="272525"/>
                </a:solidFill>
                <a:latin typeface="Overpass Bold" pitchFamily="34" charset="0"/>
                <a:ea typeface="Overpass Bold" pitchFamily="34" charset="-122"/>
                <a:cs typeface="Overpass Bold" pitchFamily="34" charset="-120"/>
              </a:rPr>
              <a:t>Male Customers: Slightly Higher CSAT</a:t>
            </a:r>
            <a:endParaRPr lang="en-US" sz="2200" dirty="0"/>
          </a:p>
        </p:txBody>
      </p:sp>
      <p:sp>
        <p:nvSpPr>
          <p:cNvPr id="5" name="Text 2"/>
          <p:cNvSpPr/>
          <p:nvPr/>
        </p:nvSpPr>
        <p:spPr>
          <a:xfrm>
            <a:off x="793790" y="5020985"/>
            <a:ext cx="4120753" cy="1451610"/>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Overpass" pitchFamily="34" charset="0"/>
                <a:ea typeface="Overpass" pitchFamily="34" charset="-122"/>
                <a:cs typeface="Overpass" pitchFamily="34" charset="-120"/>
              </a:rPr>
              <a:t>Male customers report a marginally better satisfaction score of 5.55, suggesting subtle differences in service perception.</a:t>
            </a:r>
            <a:endParaRPr lang="en-US" sz="1750" dirty="0"/>
          </a:p>
        </p:txBody>
      </p:sp>
      <p:pic>
        <p:nvPicPr>
          <p:cNvPr id="6" name="Image 1" descr="preencoded.png"/>
          <p:cNvPicPr>
            <a:picLocks noChangeAspect="1"/>
          </p:cNvPicPr>
          <p:nvPr/>
        </p:nvPicPr>
        <p:blipFill>
          <a:blip r:embed="rId4"/>
          <a:stretch>
            <a:fillRect/>
          </a:stretch>
        </p:blipFill>
        <p:spPr>
          <a:xfrm>
            <a:off x="5254704" y="2919293"/>
            <a:ext cx="1030129" cy="1030129"/>
          </a:xfrm>
          <a:prstGeom prst="rect">
            <a:avLst/>
          </a:prstGeom>
        </p:spPr>
      </p:pic>
      <p:sp>
        <p:nvSpPr>
          <p:cNvPr id="7" name="Text 3"/>
          <p:cNvSpPr/>
          <p:nvPr/>
        </p:nvSpPr>
        <p:spPr>
          <a:xfrm>
            <a:off x="5254704" y="4176236"/>
            <a:ext cx="4120872" cy="708660"/>
          </a:xfrm>
          <a:prstGeom prst="rect">
            <a:avLst/>
          </a:prstGeom>
          <a:noFill/>
          <a:ln/>
        </p:spPr>
        <p:txBody>
          <a:bodyPr wrap="square" lIns="0" tIns="0" rIns="0" bIns="0" rtlCol="0" anchor="t"/>
          <a:lstStyle/>
          <a:p>
            <a:pPr marL="0" indent="0" algn="l">
              <a:lnSpc>
                <a:spcPts val="2750"/>
              </a:lnSpc>
              <a:buNone/>
            </a:pPr>
            <a:r>
              <a:rPr lang="en-US" sz="2200" b="1" dirty="0">
                <a:solidFill>
                  <a:srgbClr val="272525"/>
                </a:solidFill>
                <a:latin typeface="Overpass Bold" pitchFamily="34" charset="0"/>
                <a:ea typeface="Overpass Bold" pitchFamily="34" charset="-122"/>
                <a:cs typeface="Overpass Bold" pitchFamily="34" charset="-120"/>
              </a:rPr>
              <a:t>Female Customers: Nuanced Experiences</a:t>
            </a:r>
            <a:endParaRPr lang="en-US" sz="2200" dirty="0"/>
          </a:p>
        </p:txBody>
      </p:sp>
      <p:sp>
        <p:nvSpPr>
          <p:cNvPr id="8" name="Text 4"/>
          <p:cNvSpPr/>
          <p:nvPr/>
        </p:nvSpPr>
        <p:spPr>
          <a:xfrm>
            <a:off x="5254704" y="5020985"/>
            <a:ext cx="4120872" cy="1088708"/>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Overpass" pitchFamily="34" charset="0"/>
                <a:ea typeface="Overpass" pitchFamily="34" charset="-122"/>
                <a:cs typeface="Overpass" pitchFamily="34" charset="-120"/>
              </a:rPr>
              <a:t>Female customers show a CSAT score of 5.48, indicating potential variations in service expectations between genders.</a:t>
            </a:r>
            <a:endParaRPr lang="en-US" sz="1750" dirty="0"/>
          </a:p>
        </p:txBody>
      </p:sp>
      <p:pic>
        <p:nvPicPr>
          <p:cNvPr id="9" name="Image 2" descr="preencoded.png"/>
          <p:cNvPicPr>
            <a:picLocks noChangeAspect="1"/>
          </p:cNvPicPr>
          <p:nvPr/>
        </p:nvPicPr>
        <p:blipFill>
          <a:blip r:embed="rId5"/>
          <a:stretch>
            <a:fillRect/>
          </a:stretch>
        </p:blipFill>
        <p:spPr>
          <a:xfrm>
            <a:off x="9715738" y="2919293"/>
            <a:ext cx="1030129" cy="1030129"/>
          </a:xfrm>
          <a:prstGeom prst="rect">
            <a:avLst/>
          </a:prstGeom>
        </p:spPr>
      </p:pic>
      <p:sp>
        <p:nvSpPr>
          <p:cNvPr id="10" name="Text 5"/>
          <p:cNvSpPr/>
          <p:nvPr/>
        </p:nvSpPr>
        <p:spPr>
          <a:xfrm>
            <a:off x="9715738" y="4176236"/>
            <a:ext cx="4120753" cy="708660"/>
          </a:xfrm>
          <a:prstGeom prst="rect">
            <a:avLst/>
          </a:prstGeom>
          <a:noFill/>
          <a:ln/>
        </p:spPr>
        <p:txBody>
          <a:bodyPr wrap="square" lIns="0" tIns="0" rIns="0" bIns="0" rtlCol="0" anchor="t"/>
          <a:lstStyle/>
          <a:p>
            <a:pPr marL="0" indent="0" algn="l">
              <a:lnSpc>
                <a:spcPts val="2750"/>
              </a:lnSpc>
              <a:buNone/>
            </a:pPr>
            <a:r>
              <a:rPr lang="en-US" sz="2200" b="1" dirty="0">
                <a:solidFill>
                  <a:srgbClr val="272525"/>
                </a:solidFill>
                <a:latin typeface="Overpass Bold" pitchFamily="34" charset="0"/>
                <a:ea typeface="Overpass Bold" pitchFamily="34" charset="-122"/>
                <a:cs typeface="Overpass Bold" pitchFamily="34" charset="-120"/>
              </a:rPr>
              <a:t>Balanced Customer Demographics</a:t>
            </a:r>
            <a:endParaRPr lang="en-US" sz="2200" dirty="0"/>
          </a:p>
        </p:txBody>
      </p:sp>
      <p:sp>
        <p:nvSpPr>
          <p:cNvPr id="11" name="Text 6"/>
          <p:cNvSpPr/>
          <p:nvPr/>
        </p:nvSpPr>
        <p:spPr>
          <a:xfrm>
            <a:off x="9715738" y="5020985"/>
            <a:ext cx="4120753" cy="1088708"/>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Overpass" pitchFamily="34" charset="0"/>
                <a:ea typeface="Overpass" pitchFamily="34" charset="-122"/>
                <a:cs typeface="Overpass" pitchFamily="34" charset="-120"/>
              </a:rPr>
              <a:t>Nearly equal gender distribution: 50.3% male and 49.7% female respondents, ensuring representative insights.</a:t>
            </a:r>
            <a:endParaRPr lang="en-US" sz="1750" dirty="0"/>
          </a:p>
        </p:txBody>
      </p:sp>
      <p:pic>
        <p:nvPicPr>
          <p:cNvPr id="12" name="Image 3" descr="preencoded.png"/>
          <p:cNvPicPr>
            <a:picLocks noChangeAspect="1"/>
          </p:cNvPicPr>
          <p:nvPr/>
        </p:nvPicPr>
        <p:blipFill>
          <a:blip r:embed="rId6"/>
          <a:stretch>
            <a:fillRect/>
          </a:stretch>
        </p:blipFill>
        <p:spPr>
          <a:xfrm>
            <a:off x="13490138" y="228600"/>
            <a:ext cx="911662" cy="510421"/>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TotalTime>
  <Words>856</Words>
  <Application>Microsoft Office PowerPoint</Application>
  <PresentationFormat>Custom</PresentationFormat>
  <Paragraphs>109</Paragraphs>
  <Slides>11</Slides>
  <Notes>11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Overpass Bold</vt:lpstr>
      <vt:lpstr>Overpass</vt:lpstr>
      <vt:lpstr>Arial Unicode MS</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Pooja Lohar</cp:lastModifiedBy>
  <cp:revision>2</cp:revision>
  <dcterms:created xsi:type="dcterms:W3CDTF">2025-02-12T09:34:14Z</dcterms:created>
  <dcterms:modified xsi:type="dcterms:W3CDTF">2025-02-12T10:11:09Z</dcterms:modified>
</cp:coreProperties>
</file>